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tags/tag6.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9.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0.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1.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12.xml" ContentType="application/vnd.openxmlformats-officedocument.presentationml.tags+xml"/>
  <Override PartName="/ppt/notesSlides/notesSlide24.xml" ContentType="application/vnd.openxmlformats-officedocument.presentationml.notesSlide+xml"/>
  <Override PartName="/ppt/tags/tag13.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14.xml" ContentType="application/vnd.openxmlformats-officedocument.presentationml.tags+xml"/>
  <Override PartName="/ppt/notesSlides/notesSlide27.xml" ContentType="application/vnd.openxmlformats-officedocument.presentationml.notesSlide+xml"/>
  <Override PartName="/ppt/tags/tag15.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6"/>
  </p:notesMasterIdLst>
  <p:handoutMasterIdLst>
    <p:handoutMasterId r:id="rId37"/>
  </p:handoutMasterIdLst>
  <p:sldIdLst>
    <p:sldId id="256" r:id="rId5"/>
    <p:sldId id="261" r:id="rId6"/>
    <p:sldId id="265" r:id="rId7"/>
    <p:sldId id="270" r:id="rId8"/>
    <p:sldId id="305" r:id="rId9"/>
    <p:sldId id="272" r:id="rId10"/>
    <p:sldId id="278" r:id="rId11"/>
    <p:sldId id="297" r:id="rId12"/>
    <p:sldId id="276" r:id="rId13"/>
    <p:sldId id="279" r:id="rId14"/>
    <p:sldId id="277" r:id="rId15"/>
    <p:sldId id="280" r:id="rId16"/>
    <p:sldId id="309" r:id="rId17"/>
    <p:sldId id="311" r:id="rId18"/>
    <p:sldId id="312" r:id="rId19"/>
    <p:sldId id="313" r:id="rId20"/>
    <p:sldId id="368" r:id="rId21"/>
    <p:sldId id="337" r:id="rId22"/>
    <p:sldId id="335" r:id="rId23"/>
    <p:sldId id="336" r:id="rId24"/>
    <p:sldId id="338" r:id="rId25"/>
    <p:sldId id="339" r:id="rId26"/>
    <p:sldId id="340" r:id="rId27"/>
    <p:sldId id="342" r:id="rId28"/>
    <p:sldId id="344" r:id="rId29"/>
    <p:sldId id="365" r:id="rId30"/>
    <p:sldId id="359" r:id="rId31"/>
    <p:sldId id="360" r:id="rId32"/>
    <p:sldId id="369" r:id="rId33"/>
    <p:sldId id="331" r:id="rId34"/>
    <p:sldId id="349" r:id="rId3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660066"/>
    <a:srgbClr val="420042"/>
    <a:srgbClr val="640064"/>
    <a:srgbClr val="660033"/>
    <a:srgbClr val="082EB8"/>
    <a:srgbClr val="360036"/>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677" autoAdjust="0"/>
    <p:restoredTop sz="82310" autoAdjust="0"/>
  </p:normalViewPr>
  <p:slideViewPr>
    <p:cSldViewPr>
      <p:cViewPr varScale="1">
        <p:scale>
          <a:sx n="71" d="100"/>
          <a:sy n="71" d="100"/>
        </p:scale>
        <p:origin x="836" y="5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6468"/>
    </p:cViewPr>
  </p:sorterViewPr>
  <p:notesViewPr>
    <p:cSldViewPr>
      <p:cViewPr varScale="1">
        <p:scale>
          <a:sx n="64" d="100"/>
          <a:sy n="64" d="100"/>
        </p:scale>
        <p:origin x="3115"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827C33E6-7403-4ACD-AEC3-917116CFDC69}"/>
    <pc:docChg chg="undo custSel addSld delSld modSld sldOrd modMainMaster">
      <pc:chgData name="Wee Chong OON (NP)" userId="19b35abc-dbd4-44ab-bb9c-b5c8515f4157" providerId="ADAL" clId="{827C33E6-7403-4ACD-AEC3-917116CFDC69}" dt="2022-04-29T09:05:25.407" v="2807" actId="20577"/>
      <pc:docMkLst>
        <pc:docMk/>
      </pc:docMkLst>
      <pc:sldChg chg="modTransition">
        <pc:chgData name="Wee Chong OON (NP)" userId="19b35abc-dbd4-44ab-bb9c-b5c8515f4157" providerId="ADAL" clId="{827C33E6-7403-4ACD-AEC3-917116CFDC69}" dt="2022-04-29T06:26:23.733" v="2645"/>
        <pc:sldMkLst>
          <pc:docMk/>
          <pc:sldMk cId="0" sldId="256"/>
        </pc:sldMkLst>
      </pc:sldChg>
      <pc:sldChg chg="modTransition">
        <pc:chgData name="Wee Chong OON (NP)" userId="19b35abc-dbd4-44ab-bb9c-b5c8515f4157" providerId="ADAL" clId="{827C33E6-7403-4ACD-AEC3-917116CFDC69}" dt="2022-04-29T06:26:23.733" v="2645"/>
        <pc:sldMkLst>
          <pc:docMk/>
          <pc:sldMk cId="3531562240" sldId="261"/>
        </pc:sldMkLst>
      </pc:sldChg>
      <pc:sldChg chg="modTransition">
        <pc:chgData name="Wee Chong OON (NP)" userId="19b35abc-dbd4-44ab-bb9c-b5c8515f4157" providerId="ADAL" clId="{827C33E6-7403-4ACD-AEC3-917116CFDC69}" dt="2022-04-29T06:26:23.733" v="2645"/>
        <pc:sldMkLst>
          <pc:docMk/>
          <pc:sldMk cId="1850091818" sldId="265"/>
        </pc:sldMkLst>
      </pc:sldChg>
      <pc:sldChg chg="modTransition">
        <pc:chgData name="Wee Chong OON (NP)" userId="19b35abc-dbd4-44ab-bb9c-b5c8515f4157" providerId="ADAL" clId="{827C33E6-7403-4ACD-AEC3-917116CFDC69}" dt="2022-04-29T06:26:23.733" v="2645"/>
        <pc:sldMkLst>
          <pc:docMk/>
          <pc:sldMk cId="1517313498" sldId="270"/>
        </pc:sldMkLst>
      </pc:sldChg>
      <pc:sldChg chg="modTransition">
        <pc:chgData name="Wee Chong OON (NP)" userId="19b35abc-dbd4-44ab-bb9c-b5c8515f4157" providerId="ADAL" clId="{827C33E6-7403-4ACD-AEC3-917116CFDC69}" dt="2022-04-29T06:26:23.733" v="2645"/>
        <pc:sldMkLst>
          <pc:docMk/>
          <pc:sldMk cId="1148789367" sldId="272"/>
        </pc:sldMkLst>
      </pc:sldChg>
      <pc:sldChg chg="addSp delSp modSp modTransition">
        <pc:chgData name="Wee Chong OON (NP)" userId="19b35abc-dbd4-44ab-bb9c-b5c8515f4157" providerId="ADAL" clId="{827C33E6-7403-4ACD-AEC3-917116CFDC69}" dt="2022-04-29T06:26:23.733" v="2645"/>
        <pc:sldMkLst>
          <pc:docMk/>
          <pc:sldMk cId="269601923" sldId="276"/>
        </pc:sldMkLst>
        <pc:graphicFrameChg chg="add del mod">
          <ac:chgData name="Wee Chong OON (NP)" userId="19b35abc-dbd4-44ab-bb9c-b5c8515f4157" providerId="ADAL" clId="{827C33E6-7403-4ACD-AEC3-917116CFDC69}" dt="2022-04-29T03:51:31.010" v="52"/>
          <ac:graphicFrameMkLst>
            <pc:docMk/>
            <pc:sldMk cId="269601923" sldId="276"/>
            <ac:graphicFrameMk id="4" creationId="{CEC8B212-2B97-4B72-A6C9-F78B24A1C203}"/>
          </ac:graphicFrameMkLst>
        </pc:graphicFrameChg>
      </pc:sldChg>
      <pc:sldChg chg="addSp modSp add ord modTransition modAnim modNotesTx">
        <pc:chgData name="Wee Chong OON (NP)" userId="19b35abc-dbd4-44ab-bb9c-b5c8515f4157" providerId="ADAL" clId="{827C33E6-7403-4ACD-AEC3-917116CFDC69}" dt="2022-04-29T06:30:23.571" v="2649"/>
        <pc:sldMkLst>
          <pc:docMk/>
          <pc:sldMk cId="728029359" sldId="277"/>
        </pc:sldMkLst>
        <pc:spChg chg="mod">
          <ac:chgData name="Wee Chong OON (NP)" userId="19b35abc-dbd4-44ab-bb9c-b5c8515f4157" providerId="ADAL" clId="{827C33E6-7403-4ACD-AEC3-917116CFDC69}" dt="2022-04-29T04:16:07.723" v="375" actId="20577"/>
          <ac:spMkLst>
            <pc:docMk/>
            <pc:sldMk cId="728029359" sldId="277"/>
            <ac:spMk id="3" creationId="{00000000-0000-0000-0000-000000000000}"/>
          </ac:spMkLst>
        </pc:spChg>
        <pc:picChg chg="add mod">
          <ac:chgData name="Wee Chong OON (NP)" userId="19b35abc-dbd4-44ab-bb9c-b5c8515f4157" providerId="ADAL" clId="{827C33E6-7403-4ACD-AEC3-917116CFDC69}" dt="2022-04-29T06:30:23.571" v="2649"/>
          <ac:picMkLst>
            <pc:docMk/>
            <pc:sldMk cId="728029359" sldId="277"/>
            <ac:picMk id="5" creationId="{7A108A0F-DBDD-481B-9A3E-6688C3F5A139}"/>
          </ac:picMkLst>
        </pc:picChg>
      </pc:sldChg>
      <pc:sldChg chg="modTransition">
        <pc:chgData name="Wee Chong OON (NP)" userId="19b35abc-dbd4-44ab-bb9c-b5c8515f4157" providerId="ADAL" clId="{827C33E6-7403-4ACD-AEC3-917116CFDC69}" dt="2022-04-29T06:26:23.733" v="2645"/>
        <pc:sldMkLst>
          <pc:docMk/>
          <pc:sldMk cId="3372445536" sldId="278"/>
        </pc:sldMkLst>
      </pc:sldChg>
      <pc:sldChg chg="modTransition">
        <pc:chgData name="Wee Chong OON (NP)" userId="19b35abc-dbd4-44ab-bb9c-b5c8515f4157" providerId="ADAL" clId="{827C33E6-7403-4ACD-AEC3-917116CFDC69}" dt="2022-04-29T06:26:23.733" v="2645"/>
        <pc:sldMkLst>
          <pc:docMk/>
          <pc:sldMk cId="1771696699" sldId="279"/>
        </pc:sldMkLst>
      </pc:sldChg>
      <pc:sldChg chg="addSp modSp add modTransition modNotesTx">
        <pc:chgData name="Wee Chong OON (NP)" userId="19b35abc-dbd4-44ab-bb9c-b5c8515f4157" providerId="ADAL" clId="{827C33E6-7403-4ACD-AEC3-917116CFDC69}" dt="2022-04-29T06:33:03.989" v="2655" actId="20577"/>
        <pc:sldMkLst>
          <pc:docMk/>
          <pc:sldMk cId="3457538443" sldId="280"/>
        </pc:sldMkLst>
        <pc:spChg chg="mod">
          <ac:chgData name="Wee Chong OON (NP)" userId="19b35abc-dbd4-44ab-bb9c-b5c8515f4157" providerId="ADAL" clId="{827C33E6-7403-4ACD-AEC3-917116CFDC69}" dt="2022-04-29T06:33:03.989" v="2655" actId="20577"/>
          <ac:spMkLst>
            <pc:docMk/>
            <pc:sldMk cId="3457538443" sldId="280"/>
            <ac:spMk id="3" creationId="{00000000-0000-0000-0000-000000000000}"/>
          </ac:spMkLst>
        </pc:spChg>
        <pc:picChg chg="add mod">
          <ac:chgData name="Wee Chong OON (NP)" userId="19b35abc-dbd4-44ab-bb9c-b5c8515f4157" providerId="ADAL" clId="{827C33E6-7403-4ACD-AEC3-917116CFDC69}" dt="2022-04-29T06:31:03.350" v="2650"/>
          <ac:picMkLst>
            <pc:docMk/>
            <pc:sldMk cId="3457538443" sldId="280"/>
            <ac:picMk id="6" creationId="{D1683AD9-F16E-46D8-B241-6665B3A65EF2}"/>
          </ac:picMkLst>
        </pc:picChg>
      </pc:sldChg>
      <pc:sldChg chg="modTransition">
        <pc:chgData name="Wee Chong OON (NP)" userId="19b35abc-dbd4-44ab-bb9c-b5c8515f4157" providerId="ADAL" clId="{827C33E6-7403-4ACD-AEC3-917116CFDC69}" dt="2022-04-29T06:26:23.733" v="2645"/>
        <pc:sldMkLst>
          <pc:docMk/>
          <pc:sldMk cId="3897563328" sldId="297"/>
        </pc:sldMkLst>
      </pc:sldChg>
      <pc:sldChg chg="modTransition">
        <pc:chgData name="Wee Chong OON (NP)" userId="19b35abc-dbd4-44ab-bb9c-b5c8515f4157" providerId="ADAL" clId="{827C33E6-7403-4ACD-AEC3-917116CFDC69}" dt="2022-04-29T06:26:23.733" v="2645"/>
        <pc:sldMkLst>
          <pc:docMk/>
          <pc:sldMk cId="4094393297" sldId="305"/>
        </pc:sldMkLst>
      </pc:sldChg>
      <pc:sldChg chg="modTransition">
        <pc:chgData name="Wee Chong OON (NP)" userId="19b35abc-dbd4-44ab-bb9c-b5c8515f4157" providerId="ADAL" clId="{827C33E6-7403-4ACD-AEC3-917116CFDC69}" dt="2022-04-29T06:26:23.733" v="2645"/>
        <pc:sldMkLst>
          <pc:docMk/>
          <pc:sldMk cId="1368914397" sldId="309"/>
        </pc:sldMkLst>
      </pc:sldChg>
      <pc:sldChg chg="modTransition">
        <pc:chgData name="Wee Chong OON (NP)" userId="19b35abc-dbd4-44ab-bb9c-b5c8515f4157" providerId="ADAL" clId="{827C33E6-7403-4ACD-AEC3-917116CFDC69}" dt="2022-04-29T06:26:23.733" v="2645"/>
        <pc:sldMkLst>
          <pc:docMk/>
          <pc:sldMk cId="504223073" sldId="311"/>
        </pc:sldMkLst>
      </pc:sldChg>
      <pc:sldChg chg="modTransition">
        <pc:chgData name="Wee Chong OON (NP)" userId="19b35abc-dbd4-44ab-bb9c-b5c8515f4157" providerId="ADAL" clId="{827C33E6-7403-4ACD-AEC3-917116CFDC69}" dt="2022-04-29T06:26:23.733" v="2645"/>
        <pc:sldMkLst>
          <pc:docMk/>
          <pc:sldMk cId="1461048415" sldId="312"/>
        </pc:sldMkLst>
      </pc:sldChg>
      <pc:sldChg chg="addSp delSp modSp modTransition modAnim">
        <pc:chgData name="Wee Chong OON (NP)" userId="19b35abc-dbd4-44ab-bb9c-b5c8515f4157" providerId="ADAL" clId="{827C33E6-7403-4ACD-AEC3-917116CFDC69}" dt="2022-04-29T06:26:23.733" v="2645"/>
        <pc:sldMkLst>
          <pc:docMk/>
          <pc:sldMk cId="65806881" sldId="313"/>
        </pc:sldMkLst>
        <pc:spChg chg="add del">
          <ac:chgData name="Wee Chong OON (NP)" userId="19b35abc-dbd4-44ab-bb9c-b5c8515f4157" providerId="ADAL" clId="{827C33E6-7403-4ACD-AEC3-917116CFDC69}" dt="2022-04-29T06:15:55.628" v="2641"/>
          <ac:spMkLst>
            <pc:docMk/>
            <pc:sldMk cId="65806881" sldId="313"/>
            <ac:spMk id="4" creationId="{03AFDC77-C498-43C4-BFE1-D9AC6A5654C7}"/>
          </ac:spMkLst>
        </pc:spChg>
        <pc:spChg chg="mod">
          <ac:chgData name="Wee Chong OON (NP)" userId="19b35abc-dbd4-44ab-bb9c-b5c8515f4157" providerId="ADAL" clId="{827C33E6-7403-4ACD-AEC3-917116CFDC69}" dt="2022-04-29T03:54:50.765" v="60" actId="1076"/>
          <ac:spMkLst>
            <pc:docMk/>
            <pc:sldMk cId="65806881" sldId="313"/>
            <ac:spMk id="7" creationId="{00000000-0000-0000-0000-000000000000}"/>
          </ac:spMkLst>
        </pc:spChg>
        <pc:spChg chg="mod">
          <ac:chgData name="Wee Chong OON (NP)" userId="19b35abc-dbd4-44ab-bb9c-b5c8515f4157" providerId="ADAL" clId="{827C33E6-7403-4ACD-AEC3-917116CFDC69}" dt="2022-04-29T03:56:05.979" v="67" actId="20577"/>
          <ac:spMkLst>
            <pc:docMk/>
            <pc:sldMk cId="65806881" sldId="313"/>
            <ac:spMk id="8" creationId="{00000000-0000-0000-0000-000000000000}"/>
          </ac:spMkLst>
        </pc:spChg>
        <pc:spChg chg="mod">
          <ac:chgData name="Wee Chong OON (NP)" userId="19b35abc-dbd4-44ab-bb9c-b5c8515f4157" providerId="ADAL" clId="{827C33E6-7403-4ACD-AEC3-917116CFDC69}" dt="2022-04-29T03:54:47.302" v="59" actId="14100"/>
          <ac:spMkLst>
            <pc:docMk/>
            <pc:sldMk cId="65806881" sldId="313"/>
            <ac:spMk id="9" creationId="{00000000-0000-0000-0000-000000000000}"/>
          </ac:spMkLst>
        </pc:spChg>
        <pc:spChg chg="mod">
          <ac:chgData name="Wee Chong OON (NP)" userId="19b35abc-dbd4-44ab-bb9c-b5c8515f4157" providerId="ADAL" clId="{827C33E6-7403-4ACD-AEC3-917116CFDC69}" dt="2022-04-29T03:55:07.877" v="63" actId="1076"/>
          <ac:spMkLst>
            <pc:docMk/>
            <pc:sldMk cId="65806881" sldId="313"/>
            <ac:spMk id="10" creationId="{00000000-0000-0000-0000-000000000000}"/>
          </ac:spMkLst>
        </pc:spChg>
        <pc:spChg chg="mod">
          <ac:chgData name="Wee Chong OON (NP)" userId="19b35abc-dbd4-44ab-bb9c-b5c8515f4157" providerId="ADAL" clId="{827C33E6-7403-4ACD-AEC3-917116CFDC69}" dt="2022-04-29T03:55:01.573" v="62" actId="14100"/>
          <ac:spMkLst>
            <pc:docMk/>
            <pc:sldMk cId="65806881" sldId="313"/>
            <ac:spMk id="11" creationId="{00000000-0000-0000-0000-000000000000}"/>
          </ac:spMkLst>
        </pc:spChg>
        <pc:spChg chg="mod">
          <ac:chgData name="Wee Chong OON (NP)" userId="19b35abc-dbd4-44ab-bb9c-b5c8515f4157" providerId="ADAL" clId="{827C33E6-7403-4ACD-AEC3-917116CFDC69}" dt="2022-04-29T03:54:23.543" v="58"/>
          <ac:spMkLst>
            <pc:docMk/>
            <pc:sldMk cId="65806881" sldId="313"/>
            <ac:spMk id="27" creationId="{00000000-0000-0000-0000-000000000000}"/>
          </ac:spMkLst>
        </pc:spChg>
      </pc:sldChg>
      <pc:sldChg chg="del">
        <pc:chgData name="Wee Chong OON (NP)" userId="19b35abc-dbd4-44ab-bb9c-b5c8515f4157" providerId="ADAL" clId="{827C33E6-7403-4ACD-AEC3-917116CFDC69}" dt="2022-04-29T03:56:19.755" v="69" actId="2696"/>
        <pc:sldMkLst>
          <pc:docMk/>
          <pc:sldMk cId="3902900598" sldId="316"/>
        </pc:sldMkLst>
      </pc:sldChg>
      <pc:sldChg chg="add del">
        <pc:chgData name="Wee Chong OON (NP)" userId="19b35abc-dbd4-44ab-bb9c-b5c8515f4157" providerId="ADAL" clId="{827C33E6-7403-4ACD-AEC3-917116CFDC69}" dt="2022-04-29T06:16:09.982" v="2643" actId="2696"/>
        <pc:sldMkLst>
          <pc:docMk/>
          <pc:sldMk cId="2493550730" sldId="320"/>
        </pc:sldMkLst>
      </pc:sldChg>
      <pc:sldChg chg="modTransition">
        <pc:chgData name="Wee Chong OON (NP)" userId="19b35abc-dbd4-44ab-bb9c-b5c8515f4157" providerId="ADAL" clId="{827C33E6-7403-4ACD-AEC3-917116CFDC69}" dt="2022-04-29T06:26:23.733" v="2645"/>
        <pc:sldMkLst>
          <pc:docMk/>
          <pc:sldMk cId="2447387653" sldId="331"/>
        </pc:sldMkLst>
      </pc:sldChg>
      <pc:sldChg chg="modTransition">
        <pc:chgData name="Wee Chong OON (NP)" userId="19b35abc-dbd4-44ab-bb9c-b5c8515f4157" providerId="ADAL" clId="{827C33E6-7403-4ACD-AEC3-917116CFDC69}" dt="2022-04-29T06:26:23.733" v="2645"/>
        <pc:sldMkLst>
          <pc:docMk/>
          <pc:sldMk cId="2096012870" sldId="335"/>
        </pc:sldMkLst>
      </pc:sldChg>
      <pc:sldChg chg="modTransition">
        <pc:chgData name="Wee Chong OON (NP)" userId="19b35abc-dbd4-44ab-bb9c-b5c8515f4157" providerId="ADAL" clId="{827C33E6-7403-4ACD-AEC3-917116CFDC69}" dt="2022-04-29T06:26:23.733" v="2645"/>
        <pc:sldMkLst>
          <pc:docMk/>
          <pc:sldMk cId="2387685047" sldId="336"/>
        </pc:sldMkLst>
      </pc:sldChg>
      <pc:sldChg chg="modTransition">
        <pc:chgData name="Wee Chong OON (NP)" userId="19b35abc-dbd4-44ab-bb9c-b5c8515f4157" providerId="ADAL" clId="{827C33E6-7403-4ACD-AEC3-917116CFDC69}" dt="2022-04-29T06:26:23.733" v="2645"/>
        <pc:sldMkLst>
          <pc:docMk/>
          <pc:sldMk cId="633973767" sldId="337"/>
        </pc:sldMkLst>
      </pc:sldChg>
      <pc:sldChg chg="modTransition">
        <pc:chgData name="Wee Chong OON (NP)" userId="19b35abc-dbd4-44ab-bb9c-b5c8515f4157" providerId="ADAL" clId="{827C33E6-7403-4ACD-AEC3-917116CFDC69}" dt="2022-04-29T06:26:23.733" v="2645"/>
        <pc:sldMkLst>
          <pc:docMk/>
          <pc:sldMk cId="3779220882" sldId="338"/>
        </pc:sldMkLst>
      </pc:sldChg>
      <pc:sldChg chg="modTransition">
        <pc:chgData name="Wee Chong OON (NP)" userId="19b35abc-dbd4-44ab-bb9c-b5c8515f4157" providerId="ADAL" clId="{827C33E6-7403-4ACD-AEC3-917116CFDC69}" dt="2022-04-29T06:26:23.733" v="2645"/>
        <pc:sldMkLst>
          <pc:docMk/>
          <pc:sldMk cId="3851822119" sldId="339"/>
        </pc:sldMkLst>
      </pc:sldChg>
      <pc:sldChg chg="addSp delSp modSp add modTransition modNotesTx">
        <pc:chgData name="Wee Chong OON (NP)" userId="19b35abc-dbd4-44ab-bb9c-b5c8515f4157" providerId="ADAL" clId="{827C33E6-7403-4ACD-AEC3-917116CFDC69}" dt="2022-04-29T06:50:22.864" v="2789"/>
        <pc:sldMkLst>
          <pc:docMk/>
          <pc:sldMk cId="3422779352" sldId="340"/>
        </pc:sldMkLst>
        <pc:picChg chg="add del mod">
          <ac:chgData name="Wee Chong OON (NP)" userId="19b35abc-dbd4-44ab-bb9c-b5c8515f4157" providerId="ADAL" clId="{827C33E6-7403-4ACD-AEC3-917116CFDC69}" dt="2022-04-29T06:50:22.864" v="2789"/>
          <ac:picMkLst>
            <pc:docMk/>
            <pc:sldMk cId="3422779352" sldId="340"/>
            <ac:picMk id="4" creationId="{CD6157C7-7643-49AC-A708-95DA75E740F5}"/>
          </ac:picMkLst>
        </pc:picChg>
        <pc:picChg chg="add mod">
          <ac:chgData name="Wee Chong OON (NP)" userId="19b35abc-dbd4-44ab-bb9c-b5c8515f4157" providerId="ADAL" clId="{827C33E6-7403-4ACD-AEC3-917116CFDC69}" dt="2022-04-29T06:50:22.864" v="2789"/>
          <ac:picMkLst>
            <pc:docMk/>
            <pc:sldMk cId="3422779352" sldId="340"/>
            <ac:picMk id="5" creationId="{4773428F-36AF-4951-A6AC-6FEF202AAD43}"/>
          </ac:picMkLst>
        </pc:picChg>
      </pc:sldChg>
      <pc:sldChg chg="addSp delSp modSp add modTransition modAnim modNotesTx">
        <pc:chgData name="Wee Chong OON (NP)" userId="19b35abc-dbd4-44ab-bb9c-b5c8515f4157" providerId="ADAL" clId="{827C33E6-7403-4ACD-AEC3-917116CFDC69}" dt="2022-04-29T08:52:18.085" v="2805"/>
        <pc:sldMkLst>
          <pc:docMk/>
          <pc:sldMk cId="5482011" sldId="342"/>
        </pc:sldMkLst>
        <pc:spChg chg="add mod">
          <ac:chgData name="Wee Chong OON (NP)" userId="19b35abc-dbd4-44ab-bb9c-b5c8515f4157" providerId="ADAL" clId="{827C33E6-7403-4ACD-AEC3-917116CFDC69}" dt="2022-04-29T05:01:09.459" v="1743" actId="208"/>
          <ac:spMkLst>
            <pc:docMk/>
            <pc:sldMk cId="5482011" sldId="342"/>
            <ac:spMk id="3" creationId="{7753E9E1-D827-4BCA-B90D-8B44DE9C7592}"/>
          </ac:spMkLst>
        </pc:spChg>
        <pc:picChg chg="add del mod">
          <ac:chgData name="Wee Chong OON (NP)" userId="19b35abc-dbd4-44ab-bb9c-b5c8515f4157" providerId="ADAL" clId="{827C33E6-7403-4ACD-AEC3-917116CFDC69}" dt="2022-04-29T08:50:24.236" v="2804"/>
          <ac:picMkLst>
            <pc:docMk/>
            <pc:sldMk cId="5482011" sldId="342"/>
            <ac:picMk id="6" creationId="{C3B5A548-264A-492B-A033-17AAA0FF96FA}"/>
          </ac:picMkLst>
        </pc:picChg>
        <pc:picChg chg="add del mod">
          <ac:chgData name="Wee Chong OON (NP)" userId="19b35abc-dbd4-44ab-bb9c-b5c8515f4157" providerId="ADAL" clId="{827C33E6-7403-4ACD-AEC3-917116CFDC69}" dt="2022-04-29T08:52:18.085" v="2805"/>
          <ac:picMkLst>
            <pc:docMk/>
            <pc:sldMk cId="5482011" sldId="342"/>
            <ac:picMk id="8" creationId="{B89DBB7C-6B96-4E95-B76E-771C1E41E126}"/>
          </ac:picMkLst>
        </pc:picChg>
        <pc:picChg chg="add mod">
          <ac:chgData name="Wee Chong OON (NP)" userId="19b35abc-dbd4-44ab-bb9c-b5c8515f4157" providerId="ADAL" clId="{827C33E6-7403-4ACD-AEC3-917116CFDC69}" dt="2022-04-29T08:52:18.085" v="2805"/>
          <ac:picMkLst>
            <pc:docMk/>
            <pc:sldMk cId="5482011" sldId="342"/>
            <ac:picMk id="9" creationId="{BD17EC04-C7BF-4D7E-B8AD-4B5D68E7D10D}"/>
          </ac:picMkLst>
        </pc:picChg>
      </pc:sldChg>
      <pc:sldChg chg="addSp modSp add modTransition modAnim modNotesTx">
        <pc:chgData name="Wee Chong OON (NP)" userId="19b35abc-dbd4-44ab-bb9c-b5c8515f4157" providerId="ADAL" clId="{827C33E6-7403-4ACD-AEC3-917116CFDC69}" dt="2022-04-29T08:52:18.085" v="2805"/>
        <pc:sldMkLst>
          <pc:docMk/>
          <pc:sldMk cId="2042893172" sldId="344"/>
        </pc:sldMkLst>
        <pc:picChg chg="add mod">
          <ac:chgData name="Wee Chong OON (NP)" userId="19b35abc-dbd4-44ab-bb9c-b5c8515f4157" providerId="ADAL" clId="{827C33E6-7403-4ACD-AEC3-917116CFDC69}" dt="2022-04-29T08:52:18.085" v="2805"/>
          <ac:picMkLst>
            <pc:docMk/>
            <pc:sldMk cId="2042893172" sldId="344"/>
            <ac:picMk id="2" creationId="{ADFC7499-7FF1-4F75-9132-7006E71293E5}"/>
          </ac:picMkLst>
        </pc:picChg>
      </pc:sldChg>
      <pc:sldChg chg="del">
        <pc:chgData name="Wee Chong OON (NP)" userId="19b35abc-dbd4-44ab-bb9c-b5c8515f4157" providerId="ADAL" clId="{827C33E6-7403-4ACD-AEC3-917116CFDC69}" dt="2022-04-29T03:59:52.470" v="71" actId="2696"/>
        <pc:sldMkLst>
          <pc:docMk/>
          <pc:sldMk cId="2203628333" sldId="345"/>
        </pc:sldMkLst>
      </pc:sldChg>
      <pc:sldChg chg="modTransition">
        <pc:chgData name="Wee Chong OON (NP)" userId="19b35abc-dbd4-44ab-bb9c-b5c8515f4157" providerId="ADAL" clId="{827C33E6-7403-4ACD-AEC3-917116CFDC69}" dt="2022-04-29T06:26:23.733" v="2645"/>
        <pc:sldMkLst>
          <pc:docMk/>
          <pc:sldMk cId="324646013" sldId="349"/>
        </pc:sldMkLst>
      </pc:sldChg>
      <pc:sldChg chg="modTransition">
        <pc:chgData name="Wee Chong OON (NP)" userId="19b35abc-dbd4-44ab-bb9c-b5c8515f4157" providerId="ADAL" clId="{827C33E6-7403-4ACD-AEC3-917116CFDC69}" dt="2022-04-29T06:26:23.733" v="2645"/>
        <pc:sldMkLst>
          <pc:docMk/>
          <pc:sldMk cId="3093313499" sldId="359"/>
        </pc:sldMkLst>
      </pc:sldChg>
      <pc:sldChg chg="modTransition">
        <pc:chgData name="Wee Chong OON (NP)" userId="19b35abc-dbd4-44ab-bb9c-b5c8515f4157" providerId="ADAL" clId="{827C33E6-7403-4ACD-AEC3-917116CFDC69}" dt="2022-04-29T06:26:23.733" v="2645"/>
        <pc:sldMkLst>
          <pc:docMk/>
          <pc:sldMk cId="700335596" sldId="360"/>
        </pc:sldMkLst>
      </pc:sldChg>
      <pc:sldChg chg="del">
        <pc:chgData name="Wee Chong OON (NP)" userId="19b35abc-dbd4-44ab-bb9c-b5c8515f4157" providerId="ADAL" clId="{827C33E6-7403-4ACD-AEC3-917116CFDC69}" dt="2022-04-29T04:05:59.808" v="74" actId="2696"/>
        <pc:sldMkLst>
          <pc:docMk/>
          <pc:sldMk cId="2807038780" sldId="362"/>
        </pc:sldMkLst>
      </pc:sldChg>
      <pc:sldChg chg="add del modTransition">
        <pc:chgData name="Wee Chong OON (NP)" userId="19b35abc-dbd4-44ab-bb9c-b5c8515f4157" providerId="ADAL" clId="{827C33E6-7403-4ACD-AEC3-917116CFDC69}" dt="2022-04-29T06:47:06.148" v="2772" actId="2696"/>
        <pc:sldMkLst>
          <pc:docMk/>
          <pc:sldMk cId="1818648692" sldId="363"/>
        </pc:sldMkLst>
      </pc:sldChg>
      <pc:sldChg chg="modSp add del modTransition modNotesTx">
        <pc:chgData name="Wee Chong OON (NP)" userId="19b35abc-dbd4-44ab-bb9c-b5c8515f4157" providerId="ADAL" clId="{827C33E6-7403-4ACD-AEC3-917116CFDC69}" dt="2022-04-29T06:47:22.552" v="2773" actId="2696"/>
        <pc:sldMkLst>
          <pc:docMk/>
          <pc:sldMk cId="3314832802" sldId="364"/>
        </pc:sldMkLst>
        <pc:spChg chg="mod">
          <ac:chgData name="Wee Chong OON (NP)" userId="19b35abc-dbd4-44ab-bb9c-b5c8515f4157" providerId="ADAL" clId="{827C33E6-7403-4ACD-AEC3-917116CFDC69}" dt="2022-04-29T06:15:22.812" v="2639" actId="1076"/>
          <ac:spMkLst>
            <pc:docMk/>
            <pc:sldMk cId="3314832802" sldId="364"/>
            <ac:spMk id="8" creationId="{00000000-0000-0000-0000-000000000000}"/>
          </ac:spMkLst>
        </pc:spChg>
      </pc:sldChg>
      <pc:sldChg chg="addSp delSp modSp add modTransition delAnim modAnim modNotesTx">
        <pc:chgData name="Wee Chong OON (NP)" userId="19b35abc-dbd4-44ab-bb9c-b5c8515f4157" providerId="ADAL" clId="{827C33E6-7403-4ACD-AEC3-917116CFDC69}" dt="2022-04-29T06:52:17.998" v="2801"/>
        <pc:sldMkLst>
          <pc:docMk/>
          <pc:sldMk cId="4060636073" sldId="365"/>
        </pc:sldMkLst>
        <pc:spChg chg="mod">
          <ac:chgData name="Wee Chong OON (NP)" userId="19b35abc-dbd4-44ab-bb9c-b5c8515f4157" providerId="ADAL" clId="{827C33E6-7403-4ACD-AEC3-917116CFDC69}" dt="2022-04-29T06:40:07.451" v="2738" actId="20577"/>
          <ac:spMkLst>
            <pc:docMk/>
            <pc:sldMk cId="4060636073" sldId="365"/>
            <ac:spMk id="8" creationId="{00000000-0000-0000-0000-000000000000}"/>
          </ac:spMkLst>
        </pc:spChg>
        <pc:picChg chg="add del mod">
          <ac:chgData name="Wee Chong OON (NP)" userId="19b35abc-dbd4-44ab-bb9c-b5c8515f4157" providerId="ADAL" clId="{827C33E6-7403-4ACD-AEC3-917116CFDC69}" dt="2022-04-29T06:42:01.974" v="2751" actId="478"/>
          <ac:picMkLst>
            <pc:docMk/>
            <pc:sldMk cId="4060636073" sldId="365"/>
            <ac:picMk id="2" creationId="{9DDEF69A-81C0-429B-B98C-5AAF223F692F}"/>
          </ac:picMkLst>
        </pc:picChg>
        <pc:picChg chg="add mod">
          <ac:chgData name="Wee Chong OON (NP)" userId="19b35abc-dbd4-44ab-bb9c-b5c8515f4157" providerId="ADAL" clId="{827C33E6-7403-4ACD-AEC3-917116CFDC69}" dt="2022-04-29T06:46:36.920" v="2768" actId="1076"/>
          <ac:picMkLst>
            <pc:docMk/>
            <pc:sldMk cId="4060636073" sldId="365"/>
            <ac:picMk id="3" creationId="{87AEB8F3-FC88-4E81-831D-6949D7784DEC}"/>
          </ac:picMkLst>
        </pc:picChg>
      </pc:sldChg>
      <pc:sldChg chg="modSp add modTransition">
        <pc:chgData name="Wee Chong OON (NP)" userId="19b35abc-dbd4-44ab-bb9c-b5c8515f4157" providerId="ADAL" clId="{827C33E6-7403-4ACD-AEC3-917116CFDC69}" dt="2022-04-29T06:52:04.856" v="2799"/>
        <pc:sldMkLst>
          <pc:docMk/>
          <pc:sldMk cId="624243374" sldId="366"/>
        </pc:sldMkLst>
        <pc:spChg chg="mod">
          <ac:chgData name="Wee Chong OON (NP)" userId="19b35abc-dbd4-44ab-bb9c-b5c8515f4157" providerId="ADAL" clId="{827C33E6-7403-4ACD-AEC3-917116CFDC69}" dt="2022-04-29T06:49:00.504" v="2784" actId="20577"/>
          <ac:spMkLst>
            <pc:docMk/>
            <pc:sldMk cId="624243374" sldId="366"/>
            <ac:spMk id="8" creationId="{00000000-0000-0000-0000-000000000000}"/>
          </ac:spMkLst>
        </pc:spChg>
      </pc:sldChg>
      <pc:sldChg chg="modSp add ord modTransition">
        <pc:chgData name="Wee Chong OON (NP)" userId="19b35abc-dbd4-44ab-bb9c-b5c8515f4157" providerId="ADAL" clId="{827C33E6-7403-4ACD-AEC3-917116CFDC69}" dt="2022-04-29T06:52:09.808" v="2800"/>
        <pc:sldMkLst>
          <pc:docMk/>
          <pc:sldMk cId="2969648728" sldId="367"/>
        </pc:sldMkLst>
        <pc:spChg chg="mod">
          <ac:chgData name="Wee Chong OON (NP)" userId="19b35abc-dbd4-44ab-bb9c-b5c8515f4157" providerId="ADAL" clId="{827C33E6-7403-4ACD-AEC3-917116CFDC69}" dt="2022-04-29T06:49:05.353" v="2786" actId="20577"/>
          <ac:spMkLst>
            <pc:docMk/>
            <pc:sldMk cId="2969648728" sldId="367"/>
            <ac:spMk id="8" creationId="{00000000-0000-0000-0000-000000000000}"/>
          </ac:spMkLst>
        </pc:spChg>
      </pc:sldChg>
      <pc:sldMasterChg chg="modSp modTransition modSldLayout">
        <pc:chgData name="Wee Chong OON (NP)" userId="19b35abc-dbd4-44ab-bb9c-b5c8515f4157" providerId="ADAL" clId="{827C33E6-7403-4ACD-AEC3-917116CFDC69}" dt="2022-04-29T09:05:25.407" v="2807" actId="20577"/>
        <pc:sldMasterMkLst>
          <pc:docMk/>
          <pc:sldMasterMk cId="0" sldId="2147483648"/>
        </pc:sldMasterMkLst>
        <pc:spChg chg="mod">
          <ac:chgData name="Wee Chong OON (NP)" userId="19b35abc-dbd4-44ab-bb9c-b5c8515f4157" providerId="ADAL" clId="{827C33E6-7403-4ACD-AEC3-917116CFDC69}" dt="2022-04-29T03:49:35.962" v="46" actId="20577"/>
          <ac:spMkLst>
            <pc:docMk/>
            <pc:sldMasterMk cId="0" sldId="2147483648"/>
            <ac:spMk id="12" creationId="{00000000-0000-0000-0000-000000000000}"/>
          </ac:spMkLst>
        </pc:spChg>
        <pc:spChg chg="mod">
          <ac:chgData name="Wee Chong OON (NP)" userId="19b35abc-dbd4-44ab-bb9c-b5c8515f4157" providerId="ADAL" clId="{827C33E6-7403-4ACD-AEC3-917116CFDC69}" dt="2022-04-29T03:49:06.255" v="44" actId="20577"/>
          <ac:spMkLst>
            <pc:docMk/>
            <pc:sldMasterMk cId="0" sldId="2147483648"/>
            <ac:spMk id="14" creationId="{00000000-0000-0000-0000-000000000000}"/>
          </ac:spMkLst>
        </pc:spChg>
        <pc:spChg chg="mod">
          <ac:chgData name="Wee Chong OON (NP)" userId="19b35abc-dbd4-44ab-bb9c-b5c8515f4157" providerId="ADAL" clId="{827C33E6-7403-4ACD-AEC3-917116CFDC69}" dt="2022-04-29T03:50:47.819" v="50" actId="20577"/>
          <ac:spMkLst>
            <pc:docMk/>
            <pc:sldMasterMk cId="0" sldId="2147483648"/>
            <ac:spMk id="15" creationId="{00000000-0000-0000-0000-000000000000}"/>
          </ac:spMkLst>
        </pc:spChg>
        <pc:sldLayoutChg chg="modTransition">
          <pc:chgData name="Wee Chong OON (NP)" userId="19b35abc-dbd4-44ab-bb9c-b5c8515f4157" providerId="ADAL" clId="{827C33E6-7403-4ACD-AEC3-917116CFDC69}" dt="2022-04-29T06:26:23.733" v="2645"/>
          <pc:sldLayoutMkLst>
            <pc:docMk/>
            <pc:sldMasterMk cId="0" sldId="2147483648"/>
            <pc:sldLayoutMk cId="0" sldId="2147483661"/>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2"/>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3"/>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4"/>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5"/>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6"/>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7"/>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8"/>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69"/>
          </pc:sldLayoutMkLst>
        </pc:sldLayoutChg>
        <pc:sldLayoutChg chg="modTransition">
          <pc:chgData name="Wee Chong OON (NP)" userId="19b35abc-dbd4-44ab-bb9c-b5c8515f4157" providerId="ADAL" clId="{827C33E6-7403-4ACD-AEC3-917116CFDC69}" dt="2022-04-29T06:26:23.733" v="2645"/>
          <pc:sldLayoutMkLst>
            <pc:docMk/>
            <pc:sldMasterMk cId="0" sldId="2147483648"/>
            <pc:sldLayoutMk cId="0" sldId="2147483670"/>
          </pc:sldLayoutMkLst>
        </pc:sldLayoutChg>
        <pc:sldLayoutChg chg="modSp modTransition">
          <pc:chgData name="Wee Chong OON (NP)" userId="19b35abc-dbd4-44ab-bb9c-b5c8515f4157" providerId="ADAL" clId="{827C33E6-7403-4ACD-AEC3-917116CFDC69}" dt="2022-04-29T09:05:25.407" v="2807" actId="20577"/>
          <pc:sldLayoutMkLst>
            <pc:docMk/>
            <pc:sldMasterMk cId="0" sldId="2147483648"/>
            <pc:sldLayoutMk cId="0" sldId="2147483671"/>
          </pc:sldLayoutMkLst>
          <pc:spChg chg="mod">
            <ac:chgData name="Wee Chong OON (NP)" userId="19b35abc-dbd4-44ab-bb9c-b5c8515f4157" providerId="ADAL" clId="{827C33E6-7403-4ACD-AEC3-917116CFDC69}" dt="2022-04-29T09:05:25.407" v="2807" actId="20577"/>
            <ac:spMkLst>
              <pc:docMk/>
              <pc:sldMasterMk cId="0" sldId="2147483648"/>
              <pc:sldLayoutMk cId="0" sldId="2147483671"/>
              <ac:spMk id="10" creationId="{00000000-0000-0000-0000-000000000000}"/>
            </ac:spMkLst>
          </pc:spChg>
        </pc:sldLayoutChg>
      </pc:sldMasterChg>
    </pc:docChg>
  </pc:docChgLst>
  <pc:docChgLst>
    <pc:chgData name="Wee Chong OON (NP)" userId="19b35abc-dbd4-44ab-bb9c-b5c8515f4157" providerId="ADAL" clId="{3A627FF8-C3A1-4E31-BB38-86BECD97BBB6}"/>
  </pc:docChgLst>
  <pc:docChgLst>
    <pc:chgData name="Wee Chong OON (NP)" userId="19b35abc-dbd4-44ab-bb9c-b5c8515f4157" providerId="ADAL" clId="{A41D9D6E-393D-42D3-9499-8555DA09BF0B}"/>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5/1/2023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p3>
</file>

<file path=ppt/media/media13.m4a>
</file>

<file path=ppt/media/media14.m4a>
</file>

<file path=ppt/media/media15.m4a>
</file>

<file path=ppt/media/media16.m4a>
</file>

<file path=ppt/media/media17.m4a>
</file>

<file path=ppt/media/media18.mp3>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All right, we’re getting to the good stuff. In this lesson, we will discuss selection structures, which is a way you can make your program do different things depending on whether certain conditions are true or not. So now your programs don’t have to just execute each statement in the order they were written, but they can do different things depending on what happens when the program is run. Let’s see how we can do that.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218990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fact, if you want to execute more than one statement when the condition is True, you must indent all of them using the same consistent indentation.</a:t>
            </a:r>
          </a:p>
          <a:p>
            <a:endParaRPr lang="en-US" dirty="0"/>
          </a:p>
          <a:p>
            <a:r>
              <a:rPr lang="en-US" dirty="0"/>
              <a:t>We call a set of statements that are in the same indentation level a “block”, and so this is known as an “if” block. So we could add to the “if” block in our program by giving some helpful advice to the user who has a fever, telling him to drink more water and go see a doctor, like this. Notice that all three print statements are indented consistently, so that Python knows that they all belong to the same block.</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2762617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note of a practical issue </a:t>
            </a:r>
            <a:r>
              <a:rPr lang="en-US" baseline="0" dirty="0"/>
              <a:t>if you were using the interactive prompt in the Python shell to run code with a selection structure, or any multiline compound statements for that matter. After typing in the code with an if structure, to get it to run, you will need to insert another blank line by pressing enter key twice. This indicates to the python shell that you are done typing the compound statement, and it can go ahead and run the code.</a:t>
            </a:r>
          </a:p>
          <a:p>
            <a:endParaRPr lang="en-US" baseline="0" dirty="0"/>
          </a:p>
          <a:p>
            <a:r>
              <a:rPr lang="en-US" baseline="0" dirty="0"/>
              <a:t>However, this is not needed when running the code in a python script file, and extra blank lines will be ignored.</a:t>
            </a:r>
          </a:p>
          <a:p>
            <a:endParaRPr lang="en-US" baseline="0" dirty="0"/>
          </a:p>
          <a:p>
            <a:r>
              <a:rPr lang="en-US" baseline="0" dirty="0"/>
              <a:t>What this means is that if we attempt to directly copy and paste code from a python script file into the python shell, it may not work properly unless you deliberately include extra blank lines after each multiline compound statement. Moral of the story? Don’t do that. Just run the code from Idle instead like a sane person.</a:t>
            </a:r>
          </a:p>
          <a:p>
            <a:endParaRPr lang="en-US" baseline="0" dirty="0"/>
          </a:p>
          <a:p>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1183708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reminder that if </a:t>
            </a:r>
            <a:r>
              <a:rPr lang="en-US" baseline="0" dirty="0"/>
              <a:t>conditions are Boolean expressions, which must evaluate to either True or False. For example, the expression “temperature &gt; 37.5” must be either True or False. Generally, you will need to use the relational operators that we learned earlier to form Boolean expressions.</a:t>
            </a:r>
            <a:endParaRPr lang="en-US" dirty="0"/>
          </a:p>
        </p:txBody>
      </p:sp>
      <p:sp>
        <p:nvSpPr>
          <p:cNvPr id="4" name="Slide Number Placeholder 3"/>
          <p:cNvSpPr>
            <a:spLocks noGrp="1"/>
          </p:cNvSpPr>
          <p:nvPr>
            <p:ph type="sldNum" sz="quarter" idx="10"/>
          </p:nvPr>
        </p:nvSpPr>
        <p:spPr/>
        <p:txBody>
          <a:bodyPr/>
          <a:lstStyle/>
          <a:p>
            <a:pPr>
              <a:defRPr/>
            </a:pPr>
            <a:fld id="{C4BC287F-F59F-461C-97B0-B6F258798FCB}" type="slidenum">
              <a:rPr lang="zh-CN" altLang="en-GB" smtClean="0"/>
              <a:pPr>
                <a:defRPr/>
              </a:pPr>
              <a:t>12</a:t>
            </a:fld>
            <a:endParaRPr lang="en-GB" altLang="zh-CN"/>
          </a:p>
        </p:txBody>
      </p:sp>
    </p:spTree>
    <p:extLst>
      <p:ext uri="{BB962C8B-B14F-4D97-AF65-F5344CB8AC3E}">
        <p14:creationId xmlns:p14="http://schemas.microsoft.com/office/powerpoint/2010/main" val="15281790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OK, so that was pretty simple. We now know how to make a program either do something or not, depending on the condition, using an if statement. Next, let’s consider the case where there are two possible actions, and we want to do one or the other depending on the condition. For this, Python has the if-else double-selection statement.</a:t>
            </a:r>
          </a:p>
          <a:p>
            <a:endParaRPr lang="en-US" dirty="0"/>
          </a:p>
          <a:p>
            <a:r>
              <a:rPr lang="en-US" dirty="0"/>
              <a:t>The flowchart for an if-else statement looks like this. As usual, we first evaluate the condition. If it is True, we will execute the </a:t>
            </a:r>
            <a:r>
              <a:rPr lang="en-US" dirty="0" err="1"/>
              <a:t>true_statement</a:t>
            </a:r>
            <a:r>
              <a:rPr lang="en-US" dirty="0"/>
              <a:t>, but if it is False, we will execute the False statement.</a:t>
            </a:r>
          </a:p>
          <a:p>
            <a:endParaRPr lang="en-US" baseline="0" dirty="0"/>
          </a:p>
          <a:p>
            <a:r>
              <a:rPr lang="en-US" baseline="0" dirty="0"/>
              <a:t>In Python, the format of an if-else statement is shown here. The first part is the same as for an if statement. You have the keyword “if” followed by the condition and a colon, and then the </a:t>
            </a:r>
            <a:r>
              <a:rPr lang="en-US" baseline="0" dirty="0" err="1"/>
              <a:t>true_statement</a:t>
            </a:r>
            <a:r>
              <a:rPr lang="en-US" baseline="0" dirty="0"/>
              <a:t> that is indented below it. For double selection though, we have another keyword “else” that is followed by another colon, and then following that is the </a:t>
            </a:r>
            <a:r>
              <a:rPr lang="en-US" baseline="0" dirty="0" err="1"/>
              <a:t>false_statement</a:t>
            </a:r>
            <a:r>
              <a:rPr lang="en-US" baseline="0" dirty="0"/>
              <a:t> that is also indented. Note that the if and else keywords should have the same indentation to show that they belong to the same if-else statement.</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1949319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aseline="0" dirty="0"/>
              <a:t>Let us apply the if-else structure to our fever detection program to make it a bit friendlier. Here’s the flowchart for an improved version of our program.</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baseline="0" dirty="0"/>
          </a:p>
          <a:p>
            <a:r>
              <a:rPr lang="en-US" baseline="0" dirty="0"/>
              <a:t>In this version, the program will result in one of 2 different print messages. If the temperature is greater than 37.5, the program acts the same way. But if it is not greater than 37.5, then instead of abruptly ending the program, we will write a nice reassuring message that the user is not having a fever. Must provide good customer service, right?</a:t>
            </a:r>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4205272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And here’s a pseudocode equivalent. We show the statements that are executed if the condition is False under the word “ELSE”, and they are indented accordingly.</a:t>
            </a:r>
          </a:p>
          <a:p>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3615141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Finally, let’s see how this pseudocode is translated into Python. In this case, the double-selection structure contains two blocks: an if block and an else block. The if block is indented beneath the if statement as usual, and the else block is indented under the single keyword “else” followed by a colon. Easy </a:t>
            </a:r>
            <a:r>
              <a:rPr lang="en-SG" dirty="0" err="1"/>
              <a:t>peasy</a:t>
            </a:r>
            <a:r>
              <a:rPr lang="en-SG" dirty="0"/>
              <a: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16</a:t>
            </a:fld>
            <a:endParaRPr lang="en-US"/>
          </a:p>
        </p:txBody>
      </p:sp>
    </p:spTree>
    <p:extLst>
      <p:ext uri="{BB962C8B-B14F-4D97-AF65-F5344CB8AC3E}">
        <p14:creationId xmlns:p14="http://schemas.microsoft.com/office/powerpoint/2010/main" val="2671036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17</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right along, let us now take a look at the final type of selection, which is the if-</a:t>
            </a:r>
            <a:r>
              <a:rPr lang="en-US" dirty="0" err="1"/>
              <a:t>elif</a:t>
            </a:r>
            <a:r>
              <a:rPr lang="en-US" dirty="0"/>
              <a:t>-else statement, or multiway selection. This is used when you have 3 or more options, and depending on the truth value of several conditions, you want to execute one of them. The flowchart for if-</a:t>
            </a:r>
            <a:r>
              <a:rPr lang="en-US" dirty="0" err="1"/>
              <a:t>elif</a:t>
            </a:r>
            <a:r>
              <a:rPr lang="en-US" dirty="0"/>
              <a:t>-else looks like this. We first check Condition_1. If it is True, we perform Action_1, and then skip the rest of the statement. But if it is false, we check Condition_2. If Condition_2 is True, we will do Action_2 and skip the rest of the statement, but if it is False, we go on to Condition_3, and so on.</a:t>
            </a:r>
          </a:p>
          <a:p>
            <a:endParaRPr lang="en-US" dirty="0"/>
          </a:p>
          <a:p>
            <a:r>
              <a:rPr lang="en-US" dirty="0"/>
              <a:t>The Python format for multiway selection is given here. The “if” and “else” parts are the same as what you already know for double-selection. This time, however, we have the new keyword “</a:t>
            </a:r>
            <a:r>
              <a:rPr lang="en-US" dirty="0" err="1"/>
              <a:t>elif</a:t>
            </a:r>
            <a:r>
              <a:rPr lang="en-US" dirty="0"/>
              <a:t>”, which is short for “else if”, and for all the conditions and statements that you want to execute after the first one, you will use “</a:t>
            </a:r>
            <a:r>
              <a:rPr lang="en-US" dirty="0" err="1"/>
              <a:t>elif</a:t>
            </a:r>
            <a:r>
              <a:rPr lang="en-US" dirty="0"/>
              <a:t>” followed by a colon and the indented statements.</a:t>
            </a:r>
          </a:p>
          <a:p>
            <a:endParaRPr lang="en-US" dirty="0"/>
          </a:p>
          <a:p>
            <a:r>
              <a:rPr lang="en-US" dirty="0"/>
              <a:t>Note that the last block can be marked with “else:”, so if ALL the conditions are False, then the program will execute this “else” block of statements. This else block is optional. If it is not there, the program will do nothing if all the conditions are False. Take a bit of time to think this through and make sure you understand how it works.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18</a:t>
            </a:fld>
            <a:endParaRPr lang="en-US"/>
          </a:p>
        </p:txBody>
      </p:sp>
    </p:spTree>
    <p:extLst>
      <p:ext uri="{BB962C8B-B14F-4D97-AF65-F5344CB8AC3E}">
        <p14:creationId xmlns:p14="http://schemas.microsoft.com/office/powerpoint/2010/main" val="4133529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200" kern="1200" dirty="0">
                <a:solidFill>
                  <a:schemeClr val="tx1"/>
                </a:solidFill>
                <a:effectLst/>
                <a:latin typeface="Arial" charset="0"/>
                <a:ea typeface="+mn-ea"/>
                <a:cs typeface="Arial" charset="0"/>
              </a:rPr>
              <a:t>As an example of how multiway selection works, let us revisit our old friend the BMI calculator, also known as the program that is nagging me to eat right and exercise more.</a:t>
            </a:r>
          </a:p>
          <a:p>
            <a:endParaRPr lang="en-SG" sz="1200" kern="1200" dirty="0">
              <a:solidFill>
                <a:schemeClr val="tx1"/>
              </a:solidFill>
              <a:effectLst/>
              <a:latin typeface="Arial" charset="0"/>
              <a:ea typeface="+mn-ea"/>
              <a:cs typeface="Arial" charset="0"/>
            </a:endParaRPr>
          </a:p>
          <a:p>
            <a:r>
              <a:rPr lang="en-SG" sz="1200" kern="1200" dirty="0">
                <a:solidFill>
                  <a:schemeClr val="tx1"/>
                </a:solidFill>
                <a:effectLst/>
                <a:latin typeface="Arial" charset="0"/>
                <a:ea typeface="+mn-ea"/>
                <a:cs typeface="Arial" charset="0"/>
              </a:rPr>
              <a:t>If you recall, a person’s BMI is calculated by taking his weight in kilogrammes divided by the square of his height in metres. This gives you a value that is an approximation of whether a person is underweight, overweight or neither. In 2005, the Ministry of Health in Singapore released this chart that points out possible health risks that you might have depending on your BMI. A BMI value of between 18.5 and 23 is considered healthy, but if your BMI is below or above this range, you are considered underweight or overweight, respectively, and may have some corresponding health risks.</a:t>
            </a:r>
          </a:p>
          <a:p>
            <a:endParaRPr lang="en-SG" sz="1200" kern="1200" dirty="0">
              <a:solidFill>
                <a:schemeClr val="tx1"/>
              </a:solidFill>
              <a:effectLst/>
              <a:latin typeface="Arial" charset="0"/>
              <a:ea typeface="+mn-ea"/>
              <a:cs typeface="Arial" charset="0"/>
            </a:endParaRPr>
          </a:p>
          <a:p>
            <a:r>
              <a:rPr lang="en-SG" sz="1200" kern="1200" dirty="0">
                <a:solidFill>
                  <a:schemeClr val="tx1"/>
                </a:solidFill>
                <a:effectLst/>
                <a:latin typeface="Arial" charset="0"/>
                <a:ea typeface="+mn-ea"/>
                <a:cs typeface="Arial" charset="0"/>
              </a:rPr>
              <a:t>Given this information, let’s improve our BMI calculator program so that it not only calculates your BMI, but also states what health risks you may have. In other words, let’s make our program even better at nagging.</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19</a:t>
            </a:fld>
            <a:endParaRPr lang="en-US"/>
          </a:p>
        </p:txBody>
      </p:sp>
    </p:spTree>
    <p:extLst>
      <p:ext uri="{BB962C8B-B14F-4D97-AF65-F5344CB8AC3E}">
        <p14:creationId xmlns:p14="http://schemas.microsoft.com/office/powerpoint/2010/main" val="183857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get to selection structures, we will first talk about the various ways that we can control how the program runs. Then we will finally get into Python’s selection structures, namely if statements, if-else statements, and if-</a:t>
            </a:r>
            <a:r>
              <a:rPr lang="en-US" dirty="0" err="1"/>
              <a:t>elif</a:t>
            </a:r>
            <a:r>
              <a:rPr lang="en-US" dirty="0"/>
              <a:t>-else statements.</a:t>
            </a:r>
          </a:p>
        </p:txBody>
      </p:sp>
      <p:sp>
        <p:nvSpPr>
          <p:cNvPr id="4" name="Slide Number Placeholder 3"/>
          <p:cNvSpPr>
            <a:spLocks noGrp="1"/>
          </p:cNvSpPr>
          <p:nvPr>
            <p:ph type="sldNum" sz="quarter" idx="10"/>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41289618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partial flowchart of our new, improved program. After calculating the BMI value, we first check if the user is underweight, which is the case when the BMI is less than 18.5. If so, we display the health risk given by HR1 and skip to the end. If not, we check if their BMI is less than 23. Note that in the previous condition, we already verified that the BMI is not less than 18.5, so it must be 18.5 or greater. Therefore, if it is also less than 23, we know that it must be between 18.5 and 23, so the user is in the healthy range and we can display HR2.</a:t>
            </a:r>
          </a:p>
          <a:p>
            <a:endParaRPr lang="en-US" dirty="0"/>
          </a:p>
          <a:p>
            <a:r>
              <a:rPr lang="en-US" dirty="0"/>
              <a:t>But suppose the BMI is also not less than 23, meaning it is 23 or greater. Then we will check if it is less than 27.5. If so, then combined with the fact that it is 23 or greater, we know the BMI is between 23 and 27.5, so it is in category HR3, and we will print the message accordingly. Finally, if this is also not true, meaning the BMI is 27.5 or greater, then we know that the user is in HR4.</a:t>
            </a:r>
          </a:p>
        </p:txBody>
      </p:sp>
      <p:sp>
        <p:nvSpPr>
          <p:cNvPr id="4" name="Slide Number Placeholder 3"/>
          <p:cNvSpPr>
            <a:spLocks noGrp="1"/>
          </p:cNvSpPr>
          <p:nvPr>
            <p:ph type="sldNum" sz="quarter" idx="5"/>
          </p:nvPr>
        </p:nvSpPr>
        <p:spPr/>
        <p:txBody>
          <a:bodyPr/>
          <a:lstStyle/>
          <a:p>
            <a:fld id="{26B286DB-C50B-484C-A5B6-2AE944CA4CB5}" type="slidenum">
              <a:rPr lang="en-US" smtClean="0"/>
              <a:pPr/>
              <a:t>20</a:t>
            </a:fld>
            <a:endParaRPr lang="en-US"/>
          </a:p>
        </p:txBody>
      </p:sp>
    </p:spTree>
    <p:extLst>
      <p:ext uri="{BB962C8B-B14F-4D97-AF65-F5344CB8AC3E}">
        <p14:creationId xmlns:p14="http://schemas.microsoft.com/office/powerpoint/2010/main" val="3085900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algorithm in pseudocode form. Looking at this, it is clear that there are 4 different possible outcomes, and we check each outcome sequentially from the first to the last.</a:t>
            </a:r>
          </a:p>
        </p:txBody>
      </p:sp>
      <p:sp>
        <p:nvSpPr>
          <p:cNvPr id="4" name="Slide Number Placeholder 3"/>
          <p:cNvSpPr>
            <a:spLocks noGrp="1"/>
          </p:cNvSpPr>
          <p:nvPr>
            <p:ph type="sldNum" sz="quarter" idx="5"/>
          </p:nvPr>
        </p:nvSpPr>
        <p:spPr/>
        <p:txBody>
          <a:bodyPr/>
          <a:lstStyle/>
          <a:p>
            <a:fld id="{26B286DB-C50B-484C-A5B6-2AE944CA4CB5}" type="slidenum">
              <a:rPr lang="en-US" smtClean="0"/>
              <a:pPr/>
              <a:t>21</a:t>
            </a:fld>
            <a:endParaRPr lang="en-US"/>
          </a:p>
        </p:txBody>
      </p:sp>
    </p:spTree>
    <p:extLst>
      <p:ext uri="{BB962C8B-B14F-4D97-AF65-F5344CB8AC3E}">
        <p14:creationId xmlns:p14="http://schemas.microsoft.com/office/powerpoint/2010/main" val="20359545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this would be how you might write this out in Python. Not too difficult, right?</a:t>
            </a:r>
          </a:p>
        </p:txBody>
      </p:sp>
      <p:sp>
        <p:nvSpPr>
          <p:cNvPr id="4" name="Slide Number Placeholder 3"/>
          <p:cNvSpPr>
            <a:spLocks noGrp="1"/>
          </p:cNvSpPr>
          <p:nvPr>
            <p:ph type="sldNum" sz="quarter" idx="10"/>
          </p:nvPr>
        </p:nvSpPr>
        <p:spPr/>
        <p:txBody>
          <a:bodyPr/>
          <a:lstStyle/>
          <a:p>
            <a:pPr>
              <a:defRPr/>
            </a:pPr>
            <a:fld id="{C4BC287F-F59F-461C-97B0-B6F258798FCB}" type="slidenum">
              <a:rPr lang="zh-CN" altLang="en-GB" smtClean="0"/>
              <a:pPr>
                <a:defRPr/>
              </a:pPr>
              <a:t>22</a:t>
            </a:fld>
            <a:endParaRPr lang="en-GB" altLang="zh-CN"/>
          </a:p>
        </p:txBody>
      </p:sp>
    </p:spTree>
    <p:extLst>
      <p:ext uri="{BB962C8B-B14F-4D97-AF65-F5344CB8AC3E}">
        <p14:creationId xmlns:p14="http://schemas.microsoft.com/office/powerpoint/2010/main" val="23979952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changed our </a:t>
            </a:r>
            <a:r>
              <a:rPr lang="en-US" dirty="0" err="1"/>
              <a:t>CalculateBMI</a:t>
            </a:r>
            <a:r>
              <a:rPr lang="en-US" dirty="0"/>
              <a:t> program quite a bit, so here is the complete </a:t>
            </a:r>
            <a:r>
              <a:rPr lang="en-US" dirty="0" err="1"/>
              <a:t>CalculateBMI</a:t>
            </a:r>
            <a:r>
              <a:rPr lang="en-US" dirty="0"/>
              <a:t> program for your reference, along with a couple of sample outputs.</a:t>
            </a:r>
          </a:p>
        </p:txBody>
      </p:sp>
      <p:sp>
        <p:nvSpPr>
          <p:cNvPr id="4" name="Slide Number Placeholder 3"/>
          <p:cNvSpPr>
            <a:spLocks noGrp="1"/>
          </p:cNvSpPr>
          <p:nvPr>
            <p:ph type="sldNum" sz="quarter" idx="10"/>
          </p:nvPr>
        </p:nvSpPr>
        <p:spPr/>
        <p:txBody>
          <a:bodyPr/>
          <a:lstStyle/>
          <a:p>
            <a:fld id="{26B286DB-C50B-484C-A5B6-2AE944CA4CB5}" type="slidenum">
              <a:rPr lang="en-US" smtClean="0"/>
              <a:pPr/>
              <a:t>23</a:t>
            </a:fld>
            <a:endParaRPr lang="en-US"/>
          </a:p>
        </p:txBody>
      </p:sp>
    </p:spTree>
    <p:extLst>
      <p:ext uri="{BB962C8B-B14F-4D97-AF65-F5344CB8AC3E}">
        <p14:creationId xmlns:p14="http://schemas.microsoft.com/office/powerpoint/2010/main" val="19169915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SG" dirty="0"/>
              <a:t>Quite often, inexperienced programmers make the mistake of specifying both</a:t>
            </a:r>
            <a:r>
              <a:rPr lang="en-SG" baseline="0" dirty="0"/>
              <a:t> the upper and lower limits when specifying conditions for multiway selection statements, as shown in this example. If you look think about it, the limits in red are redundant. For example, if the execution of the program managed to reach this line, we know that the previous condition, where we check if </a:t>
            </a:r>
            <a:r>
              <a:rPr lang="en-SG" baseline="0" dirty="0" err="1"/>
              <a:t>bmi</a:t>
            </a:r>
            <a:r>
              <a:rPr lang="en-SG" baseline="0" dirty="0"/>
              <a:t> is less than 18.5, was definitely false. This means that the </a:t>
            </a:r>
            <a:r>
              <a:rPr lang="en-SG" baseline="0" dirty="0" err="1"/>
              <a:t>bmi</a:t>
            </a:r>
            <a:r>
              <a:rPr lang="en-SG" baseline="0" dirty="0"/>
              <a:t> must be greater than or equal to 18.5.  </a:t>
            </a:r>
          </a:p>
          <a:p>
            <a:endParaRPr lang="en-SG" baseline="0" dirty="0"/>
          </a:p>
          <a:p>
            <a:r>
              <a:rPr lang="en-SG" baseline="0" dirty="0"/>
              <a:t>Therefore, specifying the lower limit and checking if 18.5 is less than or equal to </a:t>
            </a:r>
            <a:r>
              <a:rPr lang="en-SG" baseline="0" dirty="0" err="1"/>
              <a:t>bmi</a:t>
            </a:r>
            <a:r>
              <a:rPr lang="en-SG" baseline="0" dirty="0"/>
              <a:t> is redundant. This results in extra CPU time being used to evaluate the unnecessary condition, which is inefficient. And we don’t want that.</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24</a:t>
            </a:fld>
            <a:endParaRPr lang="en-US"/>
          </a:p>
        </p:txBody>
      </p:sp>
    </p:spTree>
    <p:extLst>
      <p:ext uri="{BB962C8B-B14F-4D97-AF65-F5344CB8AC3E}">
        <p14:creationId xmlns:p14="http://schemas.microsoft.com/office/powerpoint/2010/main" val="2703128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another approach that uses multiple if statements instead of using </a:t>
            </a:r>
            <a:r>
              <a:rPr lang="en-US" dirty="0" err="1"/>
              <a:t>elif</a:t>
            </a:r>
            <a:r>
              <a:rPr lang="en-US" dirty="0"/>
              <a:t>.</a:t>
            </a:r>
            <a:r>
              <a:rPr lang="en-US" baseline="0" dirty="0"/>
              <a:t> The problem with this code is that all 4 if statements will be checked, no matter what.</a:t>
            </a:r>
          </a:p>
          <a:p>
            <a:endParaRPr lang="en-US" baseline="0" dirty="0"/>
          </a:p>
          <a:p>
            <a:r>
              <a:rPr lang="en-US" baseline="0" dirty="0"/>
              <a:t>For example, suppose the </a:t>
            </a:r>
            <a:r>
              <a:rPr lang="en-US" baseline="0" dirty="0" err="1"/>
              <a:t>bmi</a:t>
            </a:r>
            <a:r>
              <a:rPr lang="en-US" baseline="0" dirty="0"/>
              <a:t> value being checked is less than 18.5, which means it already fulfills the first condition. If we use </a:t>
            </a:r>
            <a:r>
              <a:rPr lang="en-US" baseline="0" dirty="0" err="1"/>
              <a:t>elif</a:t>
            </a:r>
            <a:r>
              <a:rPr lang="en-US" baseline="0" dirty="0"/>
              <a:t>, the rest of the conditions will be skipped. But in this code, all the other conditions will be checked, which is completely unnecessary. Again, this means that additional CPU time is used to execute the redundant condition checks, and the code will be less efficient since it will take up more time to run. This is bad programming. Don’t be a bad programmer. Bad!</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25</a:t>
            </a:fld>
            <a:endParaRPr lang="en-US"/>
          </a:p>
        </p:txBody>
      </p:sp>
    </p:spTree>
    <p:extLst>
      <p:ext uri="{BB962C8B-B14F-4D97-AF65-F5344CB8AC3E}">
        <p14:creationId xmlns:p14="http://schemas.microsoft.com/office/powerpoint/2010/main" val="20585658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26</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end this lesson, we are going to cover one more thing. There may be times where you have a series of conditions, and whether you check a later condition </a:t>
            </a:r>
            <a:r>
              <a:rPr lang="en-US"/>
              <a:t>may depend </a:t>
            </a:r>
            <a:r>
              <a:rPr lang="en-US" dirty="0"/>
              <a:t>on the result of a previous condition. For example, suppose we want to determine if a person should be serving National Service. We first check if the person is male. If not, then we are done, and nothing more needs to be discovered. However, if the person is male, we then check if he is above 18 years old. If he is, we will show a message that it is time for him to serve NS, otherwise we say the he is still too young.</a:t>
            </a:r>
          </a:p>
        </p:txBody>
      </p:sp>
      <p:sp>
        <p:nvSpPr>
          <p:cNvPr id="4" name="Slide Number Placeholder 3"/>
          <p:cNvSpPr>
            <a:spLocks noGrp="1"/>
          </p:cNvSpPr>
          <p:nvPr>
            <p:ph type="sldNum" sz="quarter" idx="5"/>
          </p:nvPr>
        </p:nvSpPr>
        <p:spPr/>
        <p:txBody>
          <a:bodyPr/>
          <a:lstStyle/>
          <a:p>
            <a:fld id="{26B286DB-C50B-484C-A5B6-2AE944CA4CB5}" type="slidenum">
              <a:rPr lang="en-US" smtClean="0"/>
              <a:pPr/>
              <a:t>27</a:t>
            </a:fld>
            <a:endParaRPr lang="en-US"/>
          </a:p>
        </p:txBody>
      </p:sp>
    </p:spTree>
    <p:extLst>
      <p:ext uri="{BB962C8B-B14F-4D97-AF65-F5344CB8AC3E}">
        <p14:creationId xmlns:p14="http://schemas.microsoft.com/office/powerpoint/2010/main" val="14976624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would you code this in Python? By using what we call a nested selection (or nested if) statement. This is basically putting an if statement within the body of an if statement, and in order to keep track of which block belongs to which if, you have to do the indentation properly. </a:t>
            </a:r>
          </a:p>
          <a:p>
            <a:endParaRPr lang="en-US" dirty="0"/>
          </a:p>
          <a:p>
            <a:r>
              <a:rPr lang="en-US" dirty="0"/>
              <a:t>In this example, this block under the condition “if gender == ‘M’” is itself an if-else statement, so we know that only if the person is male do we execute this if-else statement. And within the if-else block, each block must be indented again, so both the statement “print(‘Time to serve NS’)” and “print(‘You are still too young’)” must be indented.</a:t>
            </a:r>
          </a:p>
          <a:p>
            <a:endParaRPr lang="en-US" dirty="0"/>
          </a:p>
          <a:p>
            <a:r>
              <a:rPr lang="en-US" dirty="0"/>
              <a:t>Note that it is important to properly indent the entire block to be at the same level. How important? Take a look at this code, which looks very similar to the first one, except that the indentation is incorrect. In this case, if the person is not male, the program will print “you are still too young”, because this if matches this else, which is not what was intended.</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28</a:t>
            </a:fld>
            <a:endParaRPr lang="en-US"/>
          </a:p>
        </p:txBody>
      </p:sp>
    </p:spTree>
    <p:extLst>
      <p:ext uri="{BB962C8B-B14F-4D97-AF65-F5344CB8AC3E}">
        <p14:creationId xmlns:p14="http://schemas.microsoft.com/office/powerpoint/2010/main" val="41917526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29</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don’t do anything special, Python</a:t>
            </a:r>
            <a:r>
              <a:rPr lang="en-US" baseline="0" dirty="0"/>
              <a:t> programs will run the first line, then the second line, then the third line, and so on. This is known as sequential execution, which is the default for pretty much every programming language out there.</a:t>
            </a:r>
          </a:p>
          <a:p>
            <a:endParaRPr lang="en-US" baseline="0" dirty="0"/>
          </a:p>
          <a:p>
            <a:r>
              <a:rPr lang="en-US" baseline="0" dirty="0"/>
              <a:t>How do you tell it otherwise? In general, in Python (and almost all other programming languages) there are two other ways to control program flow. Other than sequence structure, there is selection, and repetition. </a:t>
            </a:r>
          </a:p>
        </p:txBody>
      </p:sp>
      <p:sp>
        <p:nvSpPr>
          <p:cNvPr id="4" name="Slide Number Placeholder 3"/>
          <p:cNvSpPr>
            <a:spLocks noGrp="1"/>
          </p:cNvSpPr>
          <p:nvPr>
            <p:ph type="sldNum" sz="quarter" idx="10"/>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3803640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we’re done! In this lesson, we first talked about the 3 types of control structures in programming. You are already familiar with the sequence structure, which is just executing statements in the order they were written. Today, we talked about selection structures. Repetition structures will come a little later.</a:t>
            </a:r>
          </a:p>
          <a:p>
            <a:endParaRPr lang="en-US" dirty="0"/>
          </a:p>
          <a:p>
            <a:r>
              <a:rPr lang="en-US" dirty="0"/>
              <a:t>For selection structures, we started with the if single-selection statement, which is used when there is something you either do or don’t do depending on the condition. Then we went to the if-else double-selection statement, which is used when you have two actions and you will do exactly one of them depending on the condition. Finally, the if-</a:t>
            </a:r>
            <a:r>
              <a:rPr lang="en-US" dirty="0" err="1"/>
              <a:t>elif</a:t>
            </a:r>
            <a:r>
              <a:rPr lang="en-US" dirty="0"/>
              <a:t>-else multi-way selection statement is used when you have more than two actions, but once again you will only do one of them depending on the condition.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30</a:t>
            </a:fld>
            <a:endParaRPr lang="en-US"/>
          </a:p>
        </p:txBody>
      </p:sp>
    </p:spTree>
    <p:extLst>
      <p:ext uri="{BB962C8B-B14F-4D97-AF65-F5344CB8AC3E}">
        <p14:creationId xmlns:p14="http://schemas.microsoft.com/office/powerpoint/2010/main" val="30650904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couple of links that you could check out if you want to find out more about selection </a:t>
            </a:r>
            <a:r>
              <a:rPr lang="en-US"/>
              <a:t>statements.</a:t>
            </a:r>
            <a:endParaRPr lang="en-US" dirty="0"/>
          </a:p>
          <a:p>
            <a:r>
              <a:rPr lang="en-US" dirty="0"/>
              <a:t>Until next time, keep calm and Python.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31</a:t>
            </a:fld>
            <a:endParaRPr lang="en-US"/>
          </a:p>
        </p:txBody>
      </p:sp>
    </p:spTree>
    <p:extLst>
      <p:ext uri="{BB962C8B-B14F-4D97-AF65-F5344CB8AC3E}">
        <p14:creationId xmlns:p14="http://schemas.microsoft.com/office/powerpoint/2010/main" val="1199015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 have been focusing on sequence structures, like this BMI program that has been constantly reminding me that I need to go on a diet. As you can see, the statements are executed in order, so if we express this program as a flow chart, it’s just one path like this. Now, this a valid and useful program, but usually we want a program to change how it behaves depending on user input. So now let’s introduce…</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3362782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[fanfare] …selection structures! This is how you get your program to do different things depending on what happens during runtime.</a:t>
            </a:r>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5</a:t>
            </a:fld>
            <a:endParaRPr lang="en-GB" altLang="en-US" sz="1000">
              <a:latin typeface="Arial" charset="0"/>
            </a:endParaRPr>
          </a:p>
        </p:txBody>
      </p:sp>
    </p:spTree>
    <p:extLst>
      <p:ext uri="{BB962C8B-B14F-4D97-AF65-F5344CB8AC3E}">
        <p14:creationId xmlns:p14="http://schemas.microsoft.com/office/powerpoint/2010/main" val="3922766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a selection structure? Selection</a:t>
            </a:r>
            <a:r>
              <a:rPr lang="en-US" baseline="0" dirty="0"/>
              <a:t> structures allows you to choose between different courses of action depending on whether a condition is True or False. Python provides three types of selection structures.</a:t>
            </a:r>
          </a:p>
          <a:p>
            <a:endParaRPr lang="en-US" baseline="0" dirty="0"/>
          </a:p>
          <a:p>
            <a:r>
              <a:rPr lang="en-US" baseline="0" dirty="0"/>
              <a:t>If there is only one course of action, and depending on the condition it is either chosen or ignored, then we use an if statement. This is known as a single-selection statement, because there is only one course of action. For example, “if I am thirsty, I will take a drink.” So depending on whether I am thirsty, I will either take a drink or do nothing.</a:t>
            </a:r>
          </a:p>
          <a:p>
            <a:endParaRPr lang="en-US" baseline="0" dirty="0"/>
          </a:p>
          <a:p>
            <a:r>
              <a:rPr lang="en-US" baseline="0" dirty="0"/>
              <a:t>If there are two courses of action, and depending on the condition you will take one of the two actions, then we use an if-else statement. This is called a double-selection statement, because you will take one of two actions. For example, we could say “if I feel like having coffee, I will drink coffee; else, I will drink tea.” In this case, I will definitely drink either coffee or tea, depending on whether I feel like drinking coffee.</a:t>
            </a:r>
          </a:p>
          <a:p>
            <a:endParaRPr lang="en-US" baseline="0" dirty="0"/>
          </a:p>
          <a:p>
            <a:r>
              <a:rPr lang="en-US" baseline="0" dirty="0"/>
              <a:t>Finally, if there are more than two courses of action and you take one of them depending on multiple conditions, then we use an if-</a:t>
            </a:r>
            <a:r>
              <a:rPr lang="en-US" baseline="0" dirty="0" err="1"/>
              <a:t>elif</a:t>
            </a:r>
            <a:r>
              <a:rPr lang="en-US" baseline="0" dirty="0"/>
              <a:t>-else statement. This is called multi-way selection. You could have a long statement like “If I feel like drinking coffee, I will drink coffee; </a:t>
            </a:r>
            <a:r>
              <a:rPr lang="en-US" baseline="0" dirty="0" err="1"/>
              <a:t>elif</a:t>
            </a:r>
            <a:r>
              <a:rPr lang="en-US" baseline="0" dirty="0"/>
              <a:t> I feel like drinking tea, I will drink tea; </a:t>
            </a:r>
            <a:r>
              <a:rPr lang="en-US" baseline="0" dirty="0" err="1"/>
              <a:t>elif</a:t>
            </a:r>
            <a:r>
              <a:rPr lang="en-US" baseline="0" dirty="0"/>
              <a:t> I feel like drinking hot chocolate, I will drink hot chocolate; else I will drink water.”</a:t>
            </a:r>
          </a:p>
          <a:p>
            <a:endParaRPr lang="en-US" baseline="0" dirty="0"/>
          </a:p>
          <a:p>
            <a:r>
              <a:rPr lang="en-US" baseline="0" dirty="0"/>
              <a:t>Let’s examine each of these types of selection statements more closely. Great, now I have to pee.</a:t>
            </a:r>
          </a:p>
        </p:txBody>
      </p:sp>
      <p:sp>
        <p:nvSpPr>
          <p:cNvPr id="4" name="Slide Number Placeholder 3"/>
          <p:cNvSpPr>
            <a:spLocks noGrp="1"/>
          </p:cNvSpPr>
          <p:nvPr>
            <p:ph type="sldNum" sz="quarter" idx="10"/>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3133839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type of selection statement is the if statement, or single-selection</a:t>
            </a:r>
            <a:r>
              <a:rPr lang="en-US" baseline="0" dirty="0"/>
              <a:t>. You have an action, and depending on whether a condition is true, you will either perform the action or ignore it. The flowchart for an if statement looks like this. We first evaluate the condition, which will be either True or False. If it is True, an action will be executed. If it is False, the action will not be executed, and Python will continue to run the rest of the program.</a:t>
            </a:r>
          </a:p>
          <a:p>
            <a:endParaRPr lang="en-US" baseline="0" dirty="0"/>
          </a:p>
          <a:p>
            <a:r>
              <a:rPr lang="en-US" baseline="0" dirty="0"/>
              <a:t>And this is the format of how you would write this in Python. You have the keyword “if” followed by a condition that evaluates to True or False, followed by a colon. Next, you put the statements that will be executed if the condition is true, and the statements have to be indented. Let’s illustrate this using an example.</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501782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flowchart for a simple program. We prompt the user for their body temperature. Next, we check if the temperature is greater than 37.5 degrees Celsius. If it is, the program will display a message saying that the user is having a fever. If not, the program continues to run, although in this case it just ends.</a:t>
            </a:r>
            <a:r>
              <a:rPr lang="en-US" baseline="0" dirty="0"/>
              <a:t> Not a very friendly program, but hey, it does the job.</a:t>
            </a:r>
          </a:p>
        </p:txBody>
      </p:sp>
      <p:sp>
        <p:nvSpPr>
          <p:cNvPr id="4" name="Slide Number Placeholder 3"/>
          <p:cNvSpPr>
            <a:spLocks noGrp="1"/>
          </p:cNvSpPr>
          <p:nvPr>
            <p:ph type="sldNum" sz="quarter" idx="10"/>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3491234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were to write this algorithm in pseudocode,</a:t>
            </a:r>
            <a:r>
              <a:rPr lang="en-US" baseline="0" dirty="0"/>
              <a:t> the part of the algorithm for the “if” structure will look like this. If temperature is more than 37.5, then display a message indicating a fever. You could also explicitly write “ENDIF” to show the end of the “if” structure.</a:t>
            </a:r>
          </a:p>
          <a:p>
            <a:endParaRPr lang="en-US" baseline="0" dirty="0"/>
          </a:p>
          <a:p>
            <a:r>
              <a:rPr lang="en-US" baseline="0" dirty="0"/>
              <a:t>And here is one way we can code this algorithm in Python. If the expression “temperature greater than 37.5” evaluates to True, the message will be printed. Otherwise, nothing is done. This expression is also known as the condition for the if statement.</a:t>
            </a:r>
          </a:p>
          <a:p>
            <a:endParaRPr lang="en-US" baseline="0" dirty="0"/>
          </a:p>
          <a:p>
            <a:r>
              <a:rPr lang="en-US" baseline="0" dirty="0"/>
              <a:t>Notice that the print statement is indented to indicate that the print statement is inside “if” the block. This is important.</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14490692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5940088"/>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a:solidFill>
                  <a:schemeClr val="tx1"/>
                </a:solidFill>
              </a:rPr>
              <a:t>4</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895600" y="34290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b="1">
                <a:solidFill>
                  <a:srgbClr val="660033"/>
                </a:solidFill>
                <a:latin typeface="Arial Narrow" panose="020B0606020202030204" pitchFamily="34" charset="0"/>
              </a:defRPr>
            </a:lvl1pPr>
            <a:lvl2pPr>
              <a:defRPr>
                <a:solidFill>
                  <a:schemeClr val="tx1"/>
                </a:solidFill>
                <a:latin typeface="Arial Narrow" panose="020B0606020202030204" pitchFamily="34" charset="0"/>
              </a:defRPr>
            </a:lvl2pPr>
            <a:lvl3pPr>
              <a:defRPr>
                <a:solidFill>
                  <a:srgbClr val="082EB8"/>
                </a:solidFill>
                <a:latin typeface="Arial Narrow" panose="020B0606020202030204" pitchFamily="34" charset="0"/>
              </a:defRPr>
            </a:lvl3pPr>
            <a:lvl4pPr>
              <a:defRPr>
                <a:solidFill>
                  <a:srgbClr val="660033"/>
                </a:solidFill>
                <a:latin typeface="Arial Narrow" panose="020B0606020202030204" pitchFamily="34" charset="0"/>
              </a:defRPr>
            </a:lvl4pPr>
            <a:lvl5pPr>
              <a:defRPr>
                <a:solidFill>
                  <a:srgbClr val="660033"/>
                </a:solidFill>
                <a:latin typeface="Arial Narrow" panose="020B0606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update:28/04/2023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4-1</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9698D276-E6F5-4A74-B3A6-CC68163517DF}"/>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457200" indent="-457200" algn="l" rtl="0" eaLnBrk="0" fontAlgn="base" hangingPunct="0">
        <a:spcBef>
          <a:spcPct val="20000"/>
        </a:spcBef>
        <a:spcAft>
          <a:spcPct val="0"/>
        </a:spcAft>
        <a:buClr>
          <a:srgbClr val="660066"/>
        </a:buClr>
        <a:buSzPct val="80000"/>
        <a:buFont typeface="Wingdings" panose="05000000000000000000" pitchFamily="2" charset="2"/>
        <a:buChar char="q"/>
        <a:defRPr sz="2800" b="1">
          <a:solidFill>
            <a:srgbClr val="640064"/>
          </a:solidFill>
          <a:latin typeface="Arial Narrow" panose="020B0606020202030204" pitchFamily="34" charset="0"/>
          <a:ea typeface="+mn-ea"/>
          <a:cs typeface="+mn-cs"/>
        </a:defRPr>
      </a:lvl1pPr>
      <a:lvl2pPr marL="800100" indent="-342900" algn="l" rtl="0" eaLnBrk="0" fontAlgn="base" hangingPunct="0">
        <a:spcBef>
          <a:spcPct val="20000"/>
        </a:spcBef>
        <a:spcAft>
          <a:spcPct val="0"/>
        </a:spcAft>
        <a:buFont typeface="Wingdings" panose="05000000000000000000" pitchFamily="2" charset="2"/>
        <a:buChar char="ü"/>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082EB8"/>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6.xml"/><Relationship Id="rId6" Type="http://schemas.openxmlformats.org/officeDocument/2006/relationships/image" Target="../media/image6.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media" Target="../media/media13.m4a"/><Relationship Id="rId7" Type="http://schemas.openxmlformats.org/officeDocument/2006/relationships/image" Target="../media/image4.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audio" Target="../media/media13.m4a"/></Relationships>
</file>

<file path=ppt/slides/_rels/slide13.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audio" Target="../media/media19.m4a"/><Relationship Id="rId2" Type="http://schemas.microsoft.com/office/2007/relationships/media" Target="../media/media19.m4a"/><Relationship Id="rId1" Type="http://schemas.openxmlformats.org/officeDocument/2006/relationships/tags" Target="../tags/tag10.xml"/><Relationship Id="rId6" Type="http://schemas.openxmlformats.org/officeDocument/2006/relationships/image" Target="../media/image4.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audio" Target="../media/media21.m4a"/><Relationship Id="rId7" Type="http://schemas.openxmlformats.org/officeDocument/2006/relationships/image" Target="../media/image4.png"/><Relationship Id="rId2" Type="http://schemas.microsoft.com/office/2007/relationships/media" Target="../media/media21.m4a"/><Relationship Id="rId1" Type="http://schemas.openxmlformats.org/officeDocument/2006/relationships/tags" Target="../tags/tag11.xml"/><Relationship Id="rId6" Type="http://schemas.openxmlformats.org/officeDocument/2006/relationships/image" Target="../media/image8.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audio" Target="../media/media25.m4a"/><Relationship Id="rId2" Type="http://schemas.microsoft.com/office/2007/relationships/media" Target="../media/media25.m4a"/><Relationship Id="rId1" Type="http://schemas.openxmlformats.org/officeDocument/2006/relationships/tags" Target="../tags/tag12.xml"/><Relationship Id="rId6" Type="http://schemas.openxmlformats.org/officeDocument/2006/relationships/image" Target="../media/image4.png"/><Relationship Id="rId5" Type="http://schemas.openxmlformats.org/officeDocument/2006/relationships/notesSlide" Target="../notesSlides/notesSlide24.xml"/><Relationship Id="rId4"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audio" Target="../media/media26.m4a"/><Relationship Id="rId2" Type="http://schemas.microsoft.com/office/2007/relationships/media" Target="../media/media26.m4a"/><Relationship Id="rId1" Type="http://schemas.openxmlformats.org/officeDocument/2006/relationships/tags" Target="../tags/tag13.xml"/><Relationship Id="rId6" Type="http://schemas.openxmlformats.org/officeDocument/2006/relationships/image" Target="../media/image4.png"/><Relationship Id="rId5" Type="http://schemas.openxmlformats.org/officeDocument/2006/relationships/notesSlide" Target="../notesSlides/notesSlide25.xml"/><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audio" Target="../media/media27.m4a"/><Relationship Id="rId7" Type="http://schemas.openxmlformats.org/officeDocument/2006/relationships/image" Target="../media/image4.png"/><Relationship Id="rId2" Type="http://schemas.microsoft.com/office/2007/relationships/media" Target="../media/media27.m4a"/><Relationship Id="rId1" Type="http://schemas.openxmlformats.org/officeDocument/2006/relationships/tags" Target="../tags/tag14.xml"/><Relationship Id="rId6" Type="http://schemas.openxmlformats.org/officeDocument/2006/relationships/image" Target="../media/image13.png"/><Relationship Id="rId5" Type="http://schemas.openxmlformats.org/officeDocument/2006/relationships/notesSlide" Target="../notesSlides/notesSlide27.xml"/><Relationship Id="rId4"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15.xml"/><Relationship Id="rId6" Type="http://schemas.openxmlformats.org/officeDocument/2006/relationships/image" Target="../media/image4.png"/><Relationship Id="rId5" Type="http://schemas.openxmlformats.org/officeDocument/2006/relationships/notesSlide" Target="../notesSlides/notesSlide28.xml"/><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4.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audio" Target="../media/media29.m4a"/><Relationship Id="rId2" Type="http://schemas.microsoft.com/office/2007/relationships/media" Target="../media/media29.m4a"/><Relationship Id="rId1" Type="http://schemas.openxmlformats.org/officeDocument/2006/relationships/themeOverride" Target="../theme/themeOverride1.xml"/><Relationship Id="rId6" Type="http://schemas.openxmlformats.org/officeDocument/2006/relationships/image" Target="../media/image4.png"/><Relationship Id="rId5" Type="http://schemas.openxmlformats.org/officeDocument/2006/relationships/notesSlide" Target="../notesSlides/notesSlide30.xml"/><Relationship Id="rId4"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hyperlink" Target="https://www.youtube.com/watch?v=_MFw95d49ok" TargetMode="External"/><Relationship Id="rId5" Type="http://schemas.openxmlformats.org/officeDocument/2006/relationships/hyperlink" Target="http://www.openbookproject.net/thinkcs/python/english3e/conditionals.html" TargetMode="External"/><Relationship Id="rId4"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1524000"/>
            <a:ext cx="6629400" cy="701731"/>
          </a:xfrm>
        </p:spPr>
        <p:txBody>
          <a:bodyPr/>
          <a:lstStyle/>
          <a:p>
            <a:r>
              <a:rPr lang="en-GB" dirty="0"/>
              <a:t>Selection Structure</a:t>
            </a:r>
          </a:p>
        </p:txBody>
      </p:sp>
      <p:pic>
        <p:nvPicPr>
          <p:cNvPr id="3" name="Audio 2">
            <a:hlinkClick r:id="" action="ppaction://media"/>
            <a:extLst>
              <a:ext uri="{FF2B5EF4-FFF2-40B4-BE49-F238E27FC236}">
                <a16:creationId xmlns:a16="http://schemas.microsoft.com/office/drawing/2014/main" id="{79450037-750B-4011-8E01-9A7A8C8E66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074"/>
    </mc:Choice>
    <mc:Fallback xmlns="">
      <p:transition spd="slow" advTm="25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a:t>
            </a:r>
            <a:r>
              <a:rPr lang="en-US" dirty="0"/>
              <a:t> Statement – a block</a:t>
            </a:r>
            <a:endParaRPr lang="en-SG" dirty="0"/>
          </a:p>
        </p:txBody>
      </p:sp>
      <p:sp>
        <p:nvSpPr>
          <p:cNvPr id="3" name="Content Placeholder 2"/>
          <p:cNvSpPr>
            <a:spLocks noGrp="1"/>
          </p:cNvSpPr>
          <p:nvPr>
            <p:ph idx="1"/>
          </p:nvPr>
        </p:nvSpPr>
        <p:spPr>
          <a:xfrm>
            <a:off x="228600" y="914400"/>
            <a:ext cx="8686800" cy="5181600"/>
          </a:xfrm>
        </p:spPr>
        <p:txBody>
          <a:bodyPr/>
          <a:lstStyle/>
          <a:p>
            <a:pPr algn="just"/>
            <a:r>
              <a:rPr lang="en-SG" dirty="0">
                <a:cs typeface="Arial" panose="020B0604020202020204" pitchFamily="34" charset="0"/>
              </a:rPr>
              <a:t>If there is </a:t>
            </a:r>
            <a:r>
              <a:rPr lang="en-SG" dirty="0">
                <a:solidFill>
                  <a:srgbClr val="0000FF"/>
                </a:solidFill>
                <a:cs typeface="Arial" panose="020B0604020202020204" pitchFamily="34" charset="0"/>
              </a:rPr>
              <a:t>more than one statement </a:t>
            </a:r>
            <a:r>
              <a:rPr lang="en-SG" dirty="0">
                <a:cs typeface="Arial" panose="020B0604020202020204" pitchFamily="34" charset="0"/>
              </a:rPr>
              <a:t>to execute when the condition is true, </a:t>
            </a:r>
          </a:p>
          <a:p>
            <a:pPr lvl="1" algn="just"/>
            <a:r>
              <a:rPr lang="en-SG" i="1" dirty="0">
                <a:cs typeface="Arial" panose="020B0604020202020204" pitchFamily="34" charset="0"/>
              </a:rPr>
              <a:t>must</a:t>
            </a:r>
            <a:r>
              <a:rPr lang="en-SG" dirty="0">
                <a:cs typeface="Arial" panose="020B0604020202020204" pitchFamily="34" charset="0"/>
              </a:rPr>
              <a:t> consistently </a:t>
            </a:r>
            <a:r>
              <a:rPr lang="en-SG" dirty="0">
                <a:solidFill>
                  <a:srgbClr val="FF0000"/>
                </a:solidFill>
                <a:cs typeface="Arial" panose="020B0604020202020204" pitchFamily="34" charset="0"/>
              </a:rPr>
              <a:t>indent</a:t>
            </a:r>
            <a:r>
              <a:rPr lang="en-SG" dirty="0">
                <a:cs typeface="Arial" panose="020B0604020202020204" pitchFamily="34" charset="0"/>
              </a:rPr>
              <a:t> the statements.</a:t>
            </a:r>
          </a:p>
          <a:p>
            <a:pPr lvl="1" algn="just"/>
            <a:endParaRPr lang="en-SG" dirty="0">
              <a:cs typeface="Arial" panose="020B0604020202020204" pitchFamily="34" charset="0"/>
            </a:endParaRPr>
          </a:p>
          <a:p>
            <a:pPr lvl="1" algn="just"/>
            <a:endParaRPr lang="en-SG" dirty="0">
              <a:cs typeface="Arial" panose="020B0604020202020204" pitchFamily="34" charset="0"/>
            </a:endParaRPr>
          </a:p>
          <a:p>
            <a:pPr lvl="1" algn="just"/>
            <a:endParaRPr lang="en-SG" dirty="0">
              <a:cs typeface="Arial" panose="020B0604020202020204" pitchFamily="34" charset="0"/>
            </a:endParaRPr>
          </a:p>
          <a:p>
            <a:pPr lvl="1" algn="just"/>
            <a:endParaRPr lang="en-SG" dirty="0">
              <a:cs typeface="Arial" panose="020B0604020202020204" pitchFamily="34" charset="0"/>
            </a:endParaRPr>
          </a:p>
          <a:p>
            <a:pPr lvl="1" algn="just"/>
            <a:endParaRPr lang="en-SG" dirty="0">
              <a:cs typeface="Arial" panose="020B0604020202020204" pitchFamily="34" charset="0"/>
            </a:endParaRPr>
          </a:p>
          <a:p>
            <a:pPr marL="0" indent="0" algn="just">
              <a:buNone/>
            </a:pPr>
            <a:endParaRPr lang="en-SG" sz="900" dirty="0">
              <a:solidFill>
                <a:srgbClr val="C00000"/>
              </a:solidFill>
              <a:cs typeface="Arial" panose="020B0604020202020204" pitchFamily="34" charset="0"/>
            </a:endParaRPr>
          </a:p>
          <a:p>
            <a:pPr algn="just"/>
            <a:r>
              <a:rPr lang="en-SG" dirty="0">
                <a:solidFill>
                  <a:srgbClr val="640064"/>
                </a:solidFill>
                <a:cs typeface="Arial" panose="020B0604020202020204" pitchFamily="34" charset="0"/>
              </a:rPr>
              <a:t>A set of statements that follow the same physical indentation is called </a:t>
            </a:r>
            <a:r>
              <a:rPr lang="en-SG" dirty="0">
                <a:cs typeface="Arial" panose="020B0604020202020204" pitchFamily="34" charset="0"/>
              </a:rPr>
              <a:t>a </a:t>
            </a:r>
            <a:r>
              <a:rPr lang="en-SG" dirty="0">
                <a:solidFill>
                  <a:srgbClr val="C00000"/>
                </a:solidFill>
                <a:cs typeface="Arial" panose="020B0604020202020204" pitchFamily="34" charset="0"/>
              </a:rPr>
              <a:t>block</a:t>
            </a:r>
            <a:r>
              <a:rPr lang="en-SG" dirty="0">
                <a:cs typeface="Arial" panose="020B0604020202020204" pitchFamily="34" charset="0"/>
              </a:rPr>
              <a:t>.</a:t>
            </a:r>
          </a:p>
        </p:txBody>
      </p:sp>
      <p:sp>
        <p:nvSpPr>
          <p:cNvPr id="5" name="TextBox 4"/>
          <p:cNvSpPr txBox="1"/>
          <p:nvPr/>
        </p:nvSpPr>
        <p:spPr>
          <a:xfrm>
            <a:off x="341489" y="2459504"/>
            <a:ext cx="3200400" cy="1938992"/>
          </a:xfrm>
          <a:prstGeom prst="rect">
            <a:avLst/>
          </a:prstGeom>
          <a:solidFill>
            <a:schemeClr val="bg1"/>
          </a:solidFill>
          <a:ln>
            <a:solidFill>
              <a:schemeClr val="tx1"/>
            </a:solidFill>
          </a:ln>
        </p:spPr>
        <p:txBody>
          <a:bodyPr wrap="square" rtlCol="0">
            <a:spAutoFit/>
          </a:bodyPr>
          <a:lstStyle/>
          <a:p>
            <a:r>
              <a:rPr lang="en-US" sz="2000" b="1" dirty="0">
                <a:solidFill>
                  <a:srgbClr val="0000FF"/>
                </a:solidFill>
                <a:latin typeface="Calibri" panose="020F0502020204030204" pitchFamily="34" charset="0"/>
                <a:cs typeface="Calibri" panose="020F0502020204030204" pitchFamily="34" charset="0"/>
              </a:rPr>
              <a:t>if </a:t>
            </a:r>
            <a:r>
              <a:rPr lang="en-US" sz="2000" b="1" i="1" dirty="0">
                <a:solidFill>
                  <a:srgbClr val="C00000"/>
                </a:solidFill>
                <a:latin typeface="Calibri" panose="020F0502020204030204" pitchFamily="34" charset="0"/>
                <a:cs typeface="Calibri" panose="020F0502020204030204" pitchFamily="34" charset="0"/>
              </a:rPr>
              <a:t>condition</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true_statement_1</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true_statement_2</a:t>
            </a:r>
            <a:endParaRPr lang="en-SG" sz="2000" b="1" dirty="0">
              <a:solidFill>
                <a:srgbClr val="0000FF"/>
              </a:solidFill>
              <a:latin typeface="Calibri" panose="020F0502020204030204" pitchFamily="34" charset="0"/>
              <a:cs typeface="Calibri" panose="020F0502020204030204" pitchFamily="34" charset="0"/>
            </a:endParaRPr>
          </a:p>
          <a:p>
            <a:r>
              <a:rPr lang="en-SG" sz="2000" b="1" i="1" dirty="0">
                <a:solidFill>
                  <a:srgbClr val="0000FF"/>
                </a:solidFill>
                <a:latin typeface="Calibri" panose="020F0502020204030204" pitchFamily="34" charset="0"/>
                <a:cs typeface="Calibri" panose="020F0502020204030204" pitchFamily="34" charset="0"/>
              </a:rPr>
              <a:t>	:</a:t>
            </a:r>
            <a:endParaRPr lang="en-SG" sz="2000" b="1" dirty="0">
              <a:solidFill>
                <a:srgbClr val="0000FF"/>
              </a:solidFill>
              <a:latin typeface="Calibri" panose="020F0502020204030204" pitchFamily="34" charset="0"/>
              <a:cs typeface="Calibri" panose="020F0502020204030204" pitchFamily="34" charset="0"/>
            </a:endParaRPr>
          </a:p>
          <a:p>
            <a:r>
              <a:rPr lang="en-SG" sz="2000" b="1" i="1" dirty="0">
                <a:solidFill>
                  <a:srgbClr val="0000FF"/>
                </a:solidFill>
                <a:latin typeface="Calibri" panose="020F0502020204030204" pitchFamily="34" charset="0"/>
                <a:cs typeface="Calibri" panose="020F0502020204030204" pitchFamily="34" charset="0"/>
              </a:rPr>
              <a:t>   </a:t>
            </a:r>
            <a:r>
              <a:rPr lang="en-SG" sz="2000" b="1" i="1" dirty="0" err="1">
                <a:solidFill>
                  <a:srgbClr val="0000FF"/>
                </a:solidFill>
                <a:latin typeface="Calibri" panose="020F0502020204030204" pitchFamily="34" charset="0"/>
                <a:cs typeface="Calibri" panose="020F0502020204030204" pitchFamily="34" charset="0"/>
              </a:rPr>
              <a:t>true_statement_n</a:t>
            </a:r>
            <a:endParaRPr lang="en-SG" sz="2000" b="1" dirty="0">
              <a:solidFill>
                <a:srgbClr val="0000FF"/>
              </a:solidFill>
              <a:latin typeface="Calibri" panose="020F0502020204030204" pitchFamily="34" charset="0"/>
              <a:cs typeface="Calibri" panose="020F0502020204030204" pitchFamily="34" charset="0"/>
            </a:endParaRPr>
          </a:p>
          <a:p>
            <a:endParaRPr lang="en-SG" sz="2000" dirty="0">
              <a:solidFill>
                <a:srgbClr val="0000FF"/>
              </a:solidFill>
            </a:endParaRPr>
          </a:p>
        </p:txBody>
      </p:sp>
      <p:sp>
        <p:nvSpPr>
          <p:cNvPr id="6" name="TextBox 5"/>
          <p:cNvSpPr txBox="1"/>
          <p:nvPr/>
        </p:nvSpPr>
        <p:spPr>
          <a:xfrm>
            <a:off x="3846689" y="2459504"/>
            <a:ext cx="5105400" cy="1631216"/>
          </a:xfrm>
          <a:prstGeom prst="rect">
            <a:avLst/>
          </a:prstGeom>
          <a:solidFill>
            <a:srgbClr val="CCECFF"/>
          </a:solidFill>
          <a:ln>
            <a:solidFill>
              <a:schemeClr val="tx1"/>
            </a:solidFill>
          </a:ln>
        </p:spPr>
        <p:txBody>
          <a:bodyPr wrap="square" rtlCol="0">
            <a:spAutoFit/>
          </a:bodyPr>
          <a:lstStyle/>
          <a:p>
            <a:r>
              <a:rPr lang="en-US" sz="2000" dirty="0">
                <a:latin typeface="Calibri" panose="020F0502020204030204" pitchFamily="34" charset="0"/>
                <a:cs typeface="Calibri" panose="020F0502020204030204" pitchFamily="34" charset="0"/>
              </a:rPr>
              <a:t>if </a:t>
            </a:r>
            <a:r>
              <a:rPr lang="en-US" sz="2000" dirty="0">
                <a:solidFill>
                  <a:srgbClr val="C00000"/>
                </a:solidFill>
                <a:latin typeface="Calibri" panose="020F0502020204030204" pitchFamily="34" charset="0"/>
                <a:cs typeface="Calibri" panose="020F0502020204030204" pitchFamily="34" charset="0"/>
              </a:rPr>
              <a:t>temperature &gt; 37.5</a:t>
            </a:r>
            <a:r>
              <a:rPr lang="en-US" sz="2000" dirty="0">
                <a:latin typeface="Calibri" panose="020F0502020204030204" pitchFamily="34" charset="0"/>
                <a:cs typeface="Calibri" panose="020F0502020204030204" pitchFamily="34" charset="0"/>
              </a:rPr>
              <a:t>:	</a:t>
            </a:r>
          </a:p>
          <a:p>
            <a:r>
              <a:rPr lang="en-US" sz="2000" dirty="0">
                <a:latin typeface="Calibri" panose="020F0502020204030204" pitchFamily="34" charset="0"/>
                <a:cs typeface="Calibri" panose="020F0502020204030204" pitchFamily="34" charset="0"/>
              </a:rPr>
              <a:t>    print(‘You are having a fever.')</a:t>
            </a:r>
          </a:p>
          <a:p>
            <a:r>
              <a:rPr lang="en-US" sz="2000" dirty="0">
                <a:latin typeface="Calibri" panose="020F0502020204030204" pitchFamily="34" charset="0"/>
                <a:cs typeface="Calibri" panose="020F0502020204030204" pitchFamily="34" charset="0"/>
              </a:rPr>
              <a:t>    print(‘You should drink more water ')</a:t>
            </a:r>
          </a:p>
          <a:p>
            <a:r>
              <a:rPr lang="en-US" sz="2000" dirty="0">
                <a:latin typeface="Calibri" panose="020F0502020204030204" pitchFamily="34" charset="0"/>
                <a:cs typeface="Calibri" panose="020F0502020204030204" pitchFamily="34" charset="0"/>
              </a:rPr>
              <a:t>    print('and see a doctor.')</a:t>
            </a:r>
          </a:p>
          <a:p>
            <a:endParaRPr lang="en-SG" sz="2000" dirty="0">
              <a:latin typeface="Arial" panose="020B0604020202020204" pitchFamily="34" charset="0"/>
              <a:cs typeface="Arial" panose="020B0604020202020204" pitchFamily="34" charset="0"/>
            </a:endParaRPr>
          </a:p>
        </p:txBody>
      </p:sp>
      <p:sp>
        <p:nvSpPr>
          <p:cNvPr id="7" name="TextBox 6"/>
          <p:cNvSpPr txBox="1"/>
          <p:nvPr/>
        </p:nvSpPr>
        <p:spPr>
          <a:xfrm>
            <a:off x="2856089" y="3228945"/>
            <a:ext cx="1371600"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if block</a:t>
            </a:r>
            <a:endParaRPr lang="en-SG" sz="2000" i="1" dirty="0">
              <a:solidFill>
                <a:srgbClr val="FF0000"/>
              </a:solidFill>
              <a:latin typeface="Times New Roman" pitchFamily="18" charset="0"/>
              <a:cs typeface="Times New Roman" pitchFamily="18" charset="0"/>
            </a:endParaRPr>
          </a:p>
        </p:txBody>
      </p:sp>
      <p:sp>
        <p:nvSpPr>
          <p:cNvPr id="8" name="Left Brace 7"/>
          <p:cNvSpPr/>
          <p:nvPr/>
        </p:nvSpPr>
        <p:spPr bwMode="auto">
          <a:xfrm rot="10800000">
            <a:off x="2499844" y="2760785"/>
            <a:ext cx="356245" cy="1336429"/>
          </a:xfrm>
          <a:prstGeom prst="leftBrace">
            <a:avLst>
              <a:gd name="adj1" fmla="val 8333"/>
              <a:gd name="adj2" fmla="val 50994"/>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9" name="TextBox 8"/>
          <p:cNvSpPr txBox="1"/>
          <p:nvPr/>
        </p:nvSpPr>
        <p:spPr>
          <a:xfrm>
            <a:off x="8191948" y="3028890"/>
            <a:ext cx="1177256"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if block</a:t>
            </a:r>
            <a:endParaRPr lang="en-SG" sz="2000" i="1" dirty="0">
              <a:solidFill>
                <a:srgbClr val="FF0000"/>
              </a:solidFill>
              <a:latin typeface="Times New Roman" pitchFamily="18" charset="0"/>
              <a:cs typeface="Times New Roman" pitchFamily="18" charset="0"/>
            </a:endParaRPr>
          </a:p>
        </p:txBody>
      </p:sp>
      <p:sp>
        <p:nvSpPr>
          <p:cNvPr id="10" name="Left Brace 9"/>
          <p:cNvSpPr/>
          <p:nvPr/>
        </p:nvSpPr>
        <p:spPr bwMode="auto">
          <a:xfrm rot="10800000">
            <a:off x="7884321" y="2829543"/>
            <a:ext cx="305768" cy="799511"/>
          </a:xfrm>
          <a:prstGeom prst="leftBrace">
            <a:avLst>
              <a:gd name="adj1" fmla="val 8333"/>
              <a:gd name="adj2" fmla="val 50994"/>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cxnSp>
        <p:nvCxnSpPr>
          <p:cNvPr id="11" name="Straight Arrow Connector 10"/>
          <p:cNvCxnSpPr>
            <a:cxnSpLocks/>
          </p:cNvCxnSpPr>
          <p:nvPr/>
        </p:nvCxnSpPr>
        <p:spPr>
          <a:xfrm flipV="1">
            <a:off x="493889" y="3983504"/>
            <a:ext cx="0" cy="50913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65289" y="4398496"/>
            <a:ext cx="1371600"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indentation</a:t>
            </a:r>
            <a:endParaRPr lang="en-SG" sz="2000" i="1" dirty="0">
              <a:solidFill>
                <a:srgbClr val="FF0000"/>
              </a:solidFill>
              <a:latin typeface="Times New Roman" pitchFamily="18" charset="0"/>
              <a:cs typeface="Times New Roman" pitchFamily="18" charset="0"/>
            </a:endParaRPr>
          </a:p>
        </p:txBody>
      </p:sp>
      <p:pic>
        <p:nvPicPr>
          <p:cNvPr id="16" name="Audio 15">
            <a:hlinkClick r:id="" action="ppaction://media"/>
            <a:extLst>
              <a:ext uri="{FF2B5EF4-FFF2-40B4-BE49-F238E27FC236}">
                <a16:creationId xmlns:a16="http://schemas.microsoft.com/office/drawing/2014/main" id="{4A29638A-2164-499B-8A71-6D6A0578FEB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771696699"/>
      </p:ext>
    </p:extLst>
  </p:cSld>
  <p:clrMapOvr>
    <a:masterClrMapping/>
  </p:clrMapOvr>
  <p:transition spd="slow" advTm="36096">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animEffect transition="in" filter="fade">
                                      <p:cBhvr>
                                        <p:cTn id="11" dur="500"/>
                                        <p:tgtEl>
                                          <p:spTgt spid="3">
                                            <p:txEl>
                                              <p:pRg st="8" end="8"/>
                                            </p:txEl>
                                          </p:spTgt>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up)">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wipe(up)">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16"/>
                </p:tgtEl>
              </p:cMediaNode>
            </p:audio>
          </p:childTnLst>
        </p:cTn>
      </p:par>
    </p:tnLst>
    <p:bldLst>
      <p:bldP spid="6" grpId="0" animBg="1"/>
      <p:bldP spid="7" grpId="0"/>
      <p:bldP spid="8" grpId="0" animBg="1"/>
      <p:bldP spid="9" grpId="0"/>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a:t>
            </a:r>
            <a:r>
              <a:rPr lang="en-US" dirty="0"/>
              <a:t> Single-Selection Statement</a:t>
            </a:r>
            <a:endParaRPr lang="en-SG" dirty="0"/>
          </a:p>
        </p:txBody>
      </p:sp>
      <p:sp>
        <p:nvSpPr>
          <p:cNvPr id="3" name="Content Placeholder 2"/>
          <p:cNvSpPr>
            <a:spLocks noGrp="1"/>
          </p:cNvSpPr>
          <p:nvPr>
            <p:ph idx="1"/>
          </p:nvPr>
        </p:nvSpPr>
        <p:spPr>
          <a:xfrm>
            <a:off x="152400" y="914400"/>
            <a:ext cx="8153400" cy="5181600"/>
          </a:xfrm>
        </p:spPr>
        <p:txBody>
          <a:bodyPr/>
          <a:lstStyle/>
          <a:p>
            <a:pPr marL="0" indent="0" algn="just">
              <a:buNone/>
            </a:pPr>
            <a:r>
              <a:rPr lang="en-US" dirty="0">
                <a:cs typeface="Arial" panose="020B0604020202020204" pitchFamily="34" charset="0"/>
              </a:rPr>
              <a:t>Practical Note:</a:t>
            </a:r>
          </a:p>
          <a:p>
            <a:pPr algn="just"/>
            <a:r>
              <a:rPr lang="en-US" sz="2400" b="0" dirty="0">
                <a:cs typeface="Arial" panose="020B0604020202020204" pitchFamily="34" charset="0"/>
              </a:rPr>
              <a:t>To run multiline compound statements at the </a:t>
            </a:r>
            <a:r>
              <a:rPr lang="en-US" sz="2400" b="0" dirty="0">
                <a:solidFill>
                  <a:srgbClr val="0000FF"/>
                </a:solidFill>
                <a:cs typeface="Arial" panose="020B0604020202020204" pitchFamily="34" charset="0"/>
              </a:rPr>
              <a:t>interactive prompt</a:t>
            </a:r>
            <a:r>
              <a:rPr lang="en-US" sz="2400" b="0" dirty="0">
                <a:cs typeface="Arial" panose="020B0604020202020204" pitchFamily="34" charset="0"/>
              </a:rPr>
              <a:t>, they must be terminated with a </a:t>
            </a:r>
            <a:r>
              <a:rPr lang="en-US" sz="2400" b="0" dirty="0">
                <a:solidFill>
                  <a:srgbClr val="0000FF"/>
                </a:solidFill>
                <a:cs typeface="Arial" panose="020B0604020202020204" pitchFamily="34" charset="0"/>
              </a:rPr>
              <a:t>blank line </a:t>
            </a:r>
            <a:r>
              <a:rPr lang="en-US" sz="2400" b="0" dirty="0">
                <a:cs typeface="Arial" panose="020B0604020202020204" pitchFamily="34" charset="0"/>
              </a:rPr>
              <a:t>(by </a:t>
            </a:r>
            <a:r>
              <a:rPr lang="en-US" sz="2400" b="0" dirty="0">
                <a:solidFill>
                  <a:srgbClr val="FF0000"/>
                </a:solidFill>
                <a:cs typeface="Arial" panose="020B0604020202020204" pitchFamily="34" charset="0"/>
              </a:rPr>
              <a:t>pressing Enter key twice</a:t>
            </a:r>
            <a:r>
              <a:rPr lang="en-US" sz="2400" b="0" dirty="0">
                <a:solidFill>
                  <a:schemeClr val="tx1"/>
                </a:solidFill>
                <a:cs typeface="Arial" panose="020B0604020202020204" pitchFamily="34" charset="0"/>
              </a:rPr>
              <a:t>)</a:t>
            </a:r>
          </a:p>
          <a:p>
            <a:pPr algn="just"/>
            <a:endParaRPr lang="en-US" sz="2400" b="0" dirty="0">
              <a:cs typeface="Arial" panose="020B0604020202020204" pitchFamily="34" charset="0"/>
            </a:endParaRPr>
          </a:p>
          <a:p>
            <a:endParaRPr lang="en-US" sz="2400" b="0" dirty="0">
              <a:cs typeface="Arial" panose="020B0604020202020204" pitchFamily="34" charset="0"/>
            </a:endParaRPr>
          </a:p>
          <a:p>
            <a:endParaRPr lang="en-US" sz="2400" b="0" dirty="0">
              <a:cs typeface="Arial" panose="020B0604020202020204" pitchFamily="34" charset="0"/>
            </a:endParaRPr>
          </a:p>
          <a:p>
            <a:endParaRPr lang="en-US" sz="800" b="0" dirty="0">
              <a:cs typeface="Arial" panose="020B0604020202020204" pitchFamily="34" charset="0"/>
            </a:endParaRPr>
          </a:p>
          <a:p>
            <a:r>
              <a:rPr lang="en-US" sz="2400" b="0" dirty="0">
                <a:cs typeface="Arial" panose="020B0604020202020204" pitchFamily="34" charset="0"/>
              </a:rPr>
              <a:t>This is </a:t>
            </a:r>
            <a:r>
              <a:rPr lang="en-US" sz="2400" b="0" dirty="0">
                <a:solidFill>
                  <a:srgbClr val="0000FF"/>
                </a:solidFill>
                <a:cs typeface="Arial" panose="020B0604020202020204" pitchFamily="34" charset="0"/>
              </a:rPr>
              <a:t>not required </a:t>
            </a:r>
            <a:r>
              <a:rPr lang="en-US" sz="2400" b="0" dirty="0">
                <a:cs typeface="Arial" panose="020B0604020202020204" pitchFamily="34" charset="0"/>
              </a:rPr>
              <a:t>in the </a:t>
            </a:r>
            <a:r>
              <a:rPr lang="en-US" sz="2400" b="0" dirty="0">
                <a:solidFill>
                  <a:srgbClr val="0000FF"/>
                </a:solidFill>
                <a:cs typeface="Arial" panose="020B0604020202020204" pitchFamily="34" charset="0"/>
              </a:rPr>
              <a:t>script file</a:t>
            </a:r>
            <a:endParaRPr lang="en-US" sz="2400" b="0" dirty="0">
              <a:cs typeface="Arial" panose="020B0604020202020204" pitchFamily="34" charset="0"/>
            </a:endParaRPr>
          </a:p>
          <a:p>
            <a:pPr lvl="1"/>
            <a:r>
              <a:rPr lang="en-US" sz="2000" b="0" dirty="0">
                <a:cs typeface="Arial" panose="020B0604020202020204" pitchFamily="34" charset="0"/>
              </a:rPr>
              <a:t>Blank lines are simply ignored when present</a:t>
            </a:r>
          </a:p>
          <a:p>
            <a:pPr marL="446088" lvl="1" indent="-446088">
              <a:buFont typeface="Wingdings" panose="05000000000000000000" pitchFamily="2" charset="2"/>
              <a:buChar char="q"/>
            </a:pPr>
            <a:r>
              <a:rPr lang="en-US" dirty="0">
                <a:solidFill>
                  <a:srgbClr val="660066"/>
                </a:solidFill>
                <a:cs typeface="Arial" panose="020B0604020202020204" pitchFamily="34" charset="0"/>
              </a:rPr>
              <a:t>Pasting </a:t>
            </a:r>
            <a:r>
              <a:rPr lang="en-US" b="0" dirty="0">
                <a:solidFill>
                  <a:srgbClr val="660066"/>
                </a:solidFill>
                <a:cs typeface="Arial" panose="020B0604020202020204" pitchFamily="34" charset="0"/>
              </a:rPr>
              <a:t>code from a script file into interactive prompt may not work</a:t>
            </a:r>
            <a:r>
              <a:rPr lang="en-US" dirty="0">
                <a:solidFill>
                  <a:srgbClr val="660066"/>
                </a:solidFill>
                <a:cs typeface="Arial" panose="020B0604020202020204" pitchFamily="34" charset="0"/>
              </a:rPr>
              <a:t> </a:t>
            </a:r>
            <a:r>
              <a:rPr lang="en-US" b="0" dirty="0">
                <a:solidFill>
                  <a:srgbClr val="660066"/>
                </a:solidFill>
                <a:cs typeface="Arial" panose="020B0604020202020204" pitchFamily="34" charset="0"/>
              </a:rPr>
              <a:t>(unless code includes the blank lines)</a:t>
            </a:r>
          </a:p>
          <a:p>
            <a:pPr indent="635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3C27E3B8-6BD0-49BB-8CE9-682B5C7250ED}"/>
              </a:ext>
            </a:extLst>
          </p:cNvPr>
          <p:cNvPicPr>
            <a:picLocks noChangeAspect="1"/>
          </p:cNvPicPr>
          <p:nvPr/>
        </p:nvPicPr>
        <p:blipFill>
          <a:blip r:embed="rId6"/>
          <a:stretch>
            <a:fillRect/>
          </a:stretch>
        </p:blipFill>
        <p:spPr>
          <a:xfrm>
            <a:off x="685800" y="2655738"/>
            <a:ext cx="8305800" cy="1272609"/>
          </a:xfrm>
          <a:prstGeom prst="rect">
            <a:avLst/>
          </a:prstGeom>
        </p:spPr>
      </p:pic>
      <p:pic>
        <p:nvPicPr>
          <p:cNvPr id="5" name="Audio 4">
            <a:hlinkClick r:id="" action="ppaction://media"/>
            <a:extLst>
              <a:ext uri="{FF2B5EF4-FFF2-40B4-BE49-F238E27FC236}">
                <a16:creationId xmlns:a16="http://schemas.microsoft.com/office/drawing/2014/main" id="{7A108A0F-DBDD-481B-9A3E-6688C3F5A13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728029359"/>
      </p:ext>
    </p:extLst>
  </p:cSld>
  <p:clrMapOvr>
    <a:masterClrMapping/>
  </p:clrMapOvr>
  <mc:AlternateContent xmlns:mc="http://schemas.openxmlformats.org/markup-compatibility/2006" xmlns:p14="http://schemas.microsoft.com/office/powerpoint/2010/main">
    <mc:Choice Requires="p14">
      <p:transition spd="slow" p14:dur="1500" advTm="58599">
        <p:split orient="vert"/>
      </p:transition>
    </mc:Choice>
    <mc:Fallback xmlns="">
      <p:transition spd="slow" advTm="5859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animEffect transition="in" filter="fade">
                                      <p:cBhvr>
                                        <p:cTn id="1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Conditions</a:t>
            </a:r>
            <a:endParaRPr lang="en-SG" dirty="0"/>
          </a:p>
        </p:txBody>
      </p:sp>
      <p:sp>
        <p:nvSpPr>
          <p:cNvPr id="3" name="Content Placeholder 2"/>
          <p:cNvSpPr>
            <a:spLocks noGrp="1"/>
          </p:cNvSpPr>
          <p:nvPr>
            <p:ph idx="1"/>
          </p:nvPr>
        </p:nvSpPr>
        <p:spPr>
          <a:xfrm>
            <a:off x="0" y="775863"/>
            <a:ext cx="8458200" cy="5181600"/>
          </a:xfrm>
        </p:spPr>
        <p:txBody>
          <a:bodyPr/>
          <a:lstStyle/>
          <a:p>
            <a:pPr algn="just"/>
            <a:r>
              <a:rPr lang="en-US" dirty="0">
                <a:solidFill>
                  <a:srgbClr val="C00000"/>
                </a:solidFill>
                <a:cs typeface="Arial" panose="020B0604020202020204" pitchFamily="34" charset="0"/>
              </a:rPr>
              <a:t>Recall:</a:t>
            </a:r>
            <a:r>
              <a:rPr lang="en-US" dirty="0">
                <a:cs typeface="Arial" panose="020B0604020202020204" pitchFamily="34" charset="0"/>
              </a:rPr>
              <a:t> </a:t>
            </a:r>
          </a:p>
          <a:p>
            <a:pPr lvl="1" algn="just"/>
            <a:r>
              <a:rPr lang="en-US" b="1" dirty="0">
                <a:solidFill>
                  <a:srgbClr val="660066"/>
                </a:solidFill>
                <a:cs typeface="Arial" panose="020B0604020202020204" pitchFamily="34" charset="0"/>
              </a:rPr>
              <a:t>Conditions are </a:t>
            </a:r>
            <a:r>
              <a:rPr lang="en-US" b="1" u="sng" dirty="0">
                <a:solidFill>
                  <a:srgbClr val="660066"/>
                </a:solidFill>
                <a:cs typeface="Arial" panose="020B0604020202020204" pitchFamily="34" charset="0"/>
              </a:rPr>
              <a:t>Boolean</a:t>
            </a:r>
            <a:r>
              <a:rPr lang="en-US" b="1" dirty="0">
                <a:solidFill>
                  <a:srgbClr val="660066"/>
                </a:solidFill>
                <a:cs typeface="Arial" panose="020B0604020202020204" pitchFamily="34" charset="0"/>
              </a:rPr>
              <a:t> expressions that evaluate to </a:t>
            </a:r>
            <a:r>
              <a:rPr lang="en-US" b="1" dirty="0">
                <a:solidFill>
                  <a:srgbClr val="C00000"/>
                </a:solidFill>
                <a:cs typeface="Arial" panose="020B0604020202020204" pitchFamily="34" charset="0"/>
              </a:rPr>
              <a:t>True</a:t>
            </a:r>
            <a:r>
              <a:rPr lang="en-US" b="1" dirty="0">
                <a:solidFill>
                  <a:srgbClr val="660066"/>
                </a:solidFill>
                <a:cs typeface="Arial" panose="020B0604020202020204" pitchFamily="34" charset="0"/>
              </a:rPr>
              <a:t> / </a:t>
            </a:r>
            <a:r>
              <a:rPr lang="en-US" b="1" dirty="0">
                <a:solidFill>
                  <a:srgbClr val="C00000"/>
                </a:solidFill>
                <a:cs typeface="Arial" panose="020B0604020202020204" pitchFamily="34" charset="0"/>
              </a:rPr>
              <a:t>False</a:t>
            </a:r>
            <a:r>
              <a:rPr lang="en-US" b="1" dirty="0">
                <a:solidFill>
                  <a:srgbClr val="660066"/>
                </a:solidFill>
                <a:cs typeface="Arial" panose="020B0604020202020204" pitchFamily="34" charset="0"/>
              </a:rPr>
              <a:t>.   e.g. temperature &gt; 37.5</a:t>
            </a:r>
          </a:p>
          <a:p>
            <a:pPr lvl="1" algn="just"/>
            <a:r>
              <a:rPr lang="en-US" b="1" dirty="0">
                <a:solidFill>
                  <a:srgbClr val="660066"/>
                </a:solidFill>
                <a:cs typeface="Arial" panose="020B0604020202020204" pitchFamily="34" charset="0"/>
              </a:rPr>
              <a:t>Relational operators are used</a:t>
            </a:r>
            <a:endParaRPr lang="en-SG" b="1" dirty="0">
              <a:solidFill>
                <a:srgbClr val="660066"/>
              </a:solidFill>
              <a:cs typeface="Arial" panose="020B0604020202020204" pitchFamily="34" charset="0"/>
            </a:endParaRPr>
          </a:p>
        </p:txBody>
      </p:sp>
      <p:graphicFrame>
        <p:nvGraphicFramePr>
          <p:cNvPr id="5" name="Table 4"/>
          <p:cNvGraphicFramePr>
            <a:graphicFrameLocks noGrp="1"/>
          </p:cNvGraphicFramePr>
          <p:nvPr>
            <p:extLst/>
          </p:nvPr>
        </p:nvGraphicFramePr>
        <p:xfrm>
          <a:off x="350521" y="2667000"/>
          <a:ext cx="8077199" cy="3199023"/>
        </p:xfrm>
        <a:graphic>
          <a:graphicData uri="http://schemas.openxmlformats.org/drawingml/2006/table">
            <a:tbl>
              <a:tblPr/>
              <a:tblGrid>
                <a:gridCol w="1439500">
                  <a:extLst>
                    <a:ext uri="{9D8B030D-6E8A-4147-A177-3AD203B41FA5}">
                      <a16:colId xmlns:a16="http://schemas.microsoft.com/office/drawing/2014/main" val="20000"/>
                    </a:ext>
                  </a:extLst>
                </a:gridCol>
                <a:gridCol w="1936173">
                  <a:extLst>
                    <a:ext uri="{9D8B030D-6E8A-4147-A177-3AD203B41FA5}">
                      <a16:colId xmlns:a16="http://schemas.microsoft.com/office/drawing/2014/main" val="20001"/>
                    </a:ext>
                  </a:extLst>
                </a:gridCol>
                <a:gridCol w="1824920">
                  <a:extLst>
                    <a:ext uri="{9D8B030D-6E8A-4147-A177-3AD203B41FA5}">
                      <a16:colId xmlns:a16="http://schemas.microsoft.com/office/drawing/2014/main" val="20002"/>
                    </a:ext>
                  </a:extLst>
                </a:gridCol>
                <a:gridCol w="2876606">
                  <a:extLst>
                    <a:ext uri="{9D8B030D-6E8A-4147-A177-3AD203B41FA5}">
                      <a16:colId xmlns:a16="http://schemas.microsoft.com/office/drawing/2014/main" val="20003"/>
                    </a:ext>
                  </a:extLst>
                </a:gridCol>
              </a:tblGrid>
              <a:tr h="511229">
                <a:tc>
                  <a:txBody>
                    <a:bodyPr/>
                    <a:lstStyle/>
                    <a:p>
                      <a:pPr marL="0" marR="0" algn="ctr">
                        <a:spcBef>
                          <a:spcPts val="300"/>
                        </a:spcBef>
                        <a:spcAft>
                          <a:spcPts val="300"/>
                        </a:spcAft>
                      </a:pPr>
                      <a:r>
                        <a:rPr lang="en-SG" sz="2000" b="1" dirty="0">
                          <a:effectLst/>
                          <a:latin typeface="Arial Narrow" panose="020B0606020202030204" pitchFamily="34" charset="0"/>
                          <a:cs typeface="Calibri" panose="020F0502020204030204" pitchFamily="34" charset="0"/>
                        </a:rPr>
                        <a:t>Relational Operator</a:t>
                      </a:r>
                      <a:endParaRPr lang="en-SG" sz="2000" b="1" dirty="0">
                        <a:effectLst/>
                        <a:latin typeface="Arial Narrow" panose="020B0606020202030204" pitchFamily="34" charset="0"/>
                        <a:ea typeface="SimSun"/>
                        <a:cs typeface="Calibri" panose="020F0502020204030204" pitchFamily="34" charset="0"/>
                      </a:endParaRPr>
                    </a:p>
                  </a:txBody>
                  <a:tcPr marL="68580" marR="68580" marT="0" marB="0" anchor="ctr">
                    <a:solidFill>
                      <a:srgbClr val="CCECFF"/>
                    </a:solidFill>
                  </a:tcPr>
                </a:tc>
                <a:tc>
                  <a:txBody>
                    <a:bodyPr/>
                    <a:lstStyle/>
                    <a:p>
                      <a:pPr marL="0" marR="0" algn="ctr">
                        <a:spcBef>
                          <a:spcPts val="300"/>
                        </a:spcBef>
                        <a:spcAft>
                          <a:spcPts val="300"/>
                        </a:spcAft>
                      </a:pPr>
                      <a:r>
                        <a:rPr lang="en-SG" sz="2000" b="1" dirty="0">
                          <a:effectLst/>
                          <a:latin typeface="Arial Narrow" panose="020B0606020202030204" pitchFamily="34" charset="0"/>
                          <a:cs typeface="Calibri" panose="020F0502020204030204" pitchFamily="34" charset="0"/>
                        </a:rPr>
                        <a:t>Meaning</a:t>
                      </a:r>
                      <a:endParaRPr lang="en-SG" sz="2000" b="1" dirty="0">
                        <a:effectLst/>
                        <a:latin typeface="Arial Narrow" panose="020B0606020202030204" pitchFamily="34" charset="0"/>
                        <a:ea typeface="SimSun"/>
                        <a:cs typeface="Calibri" panose="020F0502020204030204" pitchFamily="34" charset="0"/>
                      </a:endParaRPr>
                    </a:p>
                  </a:txBody>
                  <a:tcPr marL="68580" marR="68580" marT="0" marB="0" anchor="ctr">
                    <a:solidFill>
                      <a:srgbClr val="CCECFF"/>
                    </a:solidFill>
                  </a:tcPr>
                </a:tc>
                <a:tc>
                  <a:txBody>
                    <a:bodyPr/>
                    <a:lstStyle/>
                    <a:p>
                      <a:pPr marL="0" marR="0" algn="ctr">
                        <a:spcBef>
                          <a:spcPts val="300"/>
                        </a:spcBef>
                        <a:spcAft>
                          <a:spcPts val="300"/>
                        </a:spcAft>
                      </a:pPr>
                      <a:r>
                        <a:rPr lang="en-SG" sz="2000" b="1" dirty="0">
                          <a:effectLst/>
                          <a:latin typeface="Arial Narrow" panose="020B0606020202030204" pitchFamily="34" charset="0"/>
                          <a:cs typeface="Calibri" panose="020F0502020204030204" pitchFamily="34" charset="0"/>
                        </a:rPr>
                        <a:t>Example of Condition</a:t>
                      </a:r>
                      <a:endParaRPr lang="en-SG" sz="2000" b="1" dirty="0">
                        <a:effectLst/>
                        <a:latin typeface="Arial Narrow" panose="020B0606020202030204" pitchFamily="34" charset="0"/>
                        <a:ea typeface="SimSun"/>
                        <a:cs typeface="Calibri" panose="020F0502020204030204" pitchFamily="34" charset="0"/>
                      </a:endParaRPr>
                    </a:p>
                  </a:txBody>
                  <a:tcPr marL="68580" marR="68580" marT="0" marB="0" anchor="ctr">
                    <a:solidFill>
                      <a:srgbClr val="CCECFF"/>
                    </a:solidFill>
                  </a:tcPr>
                </a:tc>
                <a:tc>
                  <a:txBody>
                    <a:bodyPr/>
                    <a:lstStyle/>
                    <a:p>
                      <a:pPr marL="0" marR="0" algn="ctr">
                        <a:spcBef>
                          <a:spcPts val="300"/>
                        </a:spcBef>
                        <a:spcAft>
                          <a:spcPts val="300"/>
                        </a:spcAft>
                      </a:pPr>
                      <a:r>
                        <a:rPr lang="en-SG" sz="2000" b="1" dirty="0">
                          <a:effectLst/>
                          <a:latin typeface="Arial Narrow" panose="020B0606020202030204" pitchFamily="34" charset="0"/>
                          <a:cs typeface="Calibri" panose="020F0502020204030204" pitchFamily="34" charset="0"/>
                        </a:rPr>
                        <a:t>Meaning</a:t>
                      </a:r>
                      <a:endParaRPr lang="en-SG" sz="2000" b="1" dirty="0">
                        <a:effectLst/>
                        <a:latin typeface="Arial Narrow" panose="020B0606020202030204" pitchFamily="34" charset="0"/>
                        <a:ea typeface="SimSun"/>
                        <a:cs typeface="Calibri" panose="020F0502020204030204" pitchFamily="34" charset="0"/>
                      </a:endParaRPr>
                    </a:p>
                  </a:txBody>
                  <a:tcPr marL="68580" marR="68580" marT="0" marB="0" anchor="ctr">
                    <a:solidFill>
                      <a:srgbClr val="CCECFF"/>
                    </a:solidFill>
                  </a:tcPr>
                </a:tc>
                <a:extLst>
                  <a:ext uri="{0D108BD9-81ED-4DB2-BD59-A6C34878D82A}">
                    <a16:rowId xmlns:a16="http://schemas.microsoft.com/office/drawing/2014/main" val="10000"/>
                  </a:ext>
                </a:extLst>
              </a:tr>
              <a:tr h="382401">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&lt; </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Less than</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&lt;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lnSpc>
                          <a:spcPct val="112000"/>
                        </a:lnSpc>
                        <a:spcBef>
                          <a:spcPts val="300"/>
                        </a:spcBef>
                        <a:spcAft>
                          <a:spcPts val="300"/>
                        </a:spcAft>
                      </a:pPr>
                      <a:r>
                        <a:rPr lang="en-SG" sz="1800" dirty="0">
                          <a:effectLst/>
                          <a:latin typeface="Calibri" panose="020F0502020204030204" pitchFamily="34" charset="0"/>
                          <a:cs typeface="Calibri" panose="020F0502020204030204" pitchFamily="34" charset="0"/>
                        </a:rPr>
                        <a:t>x is less than y</a:t>
                      </a:r>
                      <a:endParaRPr lang="en-SG" sz="1800" b="1" i="1" dirty="0">
                        <a:solidFill>
                          <a:srgbClr val="7F7F7F"/>
                        </a:solidFill>
                        <a:effectLst/>
                        <a:latin typeface="Calibri" panose="020F0502020204030204" pitchFamily="34" charset="0"/>
                        <a:ea typeface="SimHei"/>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1"/>
                  </a:ext>
                </a:extLst>
              </a:tr>
              <a:tr h="369914">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&gt; </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Greater than</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&gt;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x is greater than y</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2"/>
                  </a:ext>
                </a:extLst>
              </a:tr>
              <a:tr h="369914">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a:effectLst/>
                          <a:latin typeface="Calibri" panose="020F0502020204030204" pitchFamily="34" charset="0"/>
                          <a:cs typeface="Calibri" panose="020F0502020204030204" pitchFamily="34" charset="0"/>
                        </a:rPr>
                        <a:t>Equal to</a:t>
                      </a:r>
                      <a:endParaRPr lang="en-SG" sz="180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x is equal to y</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3"/>
                  </a:ext>
                </a:extLst>
              </a:tr>
              <a:tr h="369914">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&lt;=</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a:effectLst/>
                          <a:latin typeface="Calibri" panose="020F0502020204030204" pitchFamily="34" charset="0"/>
                          <a:cs typeface="Calibri" panose="020F0502020204030204" pitchFamily="34" charset="0"/>
                        </a:rPr>
                        <a:t>Less than or equal to</a:t>
                      </a:r>
                      <a:endParaRPr lang="en-SG" sz="180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&lt;=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x is less than or equal to y</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4"/>
                  </a:ext>
                </a:extLst>
              </a:tr>
              <a:tr h="369914">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&gt;=</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a:effectLst/>
                          <a:latin typeface="Calibri" panose="020F0502020204030204" pitchFamily="34" charset="0"/>
                          <a:cs typeface="Calibri" panose="020F0502020204030204" pitchFamily="34" charset="0"/>
                        </a:rPr>
                        <a:t>Greater than or equal to</a:t>
                      </a:r>
                      <a:endParaRPr lang="en-SG" sz="180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&gt;=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x is greater than or equal to y</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5"/>
                  </a:ext>
                </a:extLst>
              </a:tr>
              <a:tr h="369914">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a:effectLst/>
                          <a:latin typeface="Calibri" panose="020F0502020204030204" pitchFamily="34" charset="0"/>
                          <a:cs typeface="Calibri" panose="020F0502020204030204" pitchFamily="34" charset="0"/>
                        </a:rPr>
                        <a:t>Not equal to</a:t>
                      </a:r>
                      <a:endParaRPr lang="en-SG" sz="180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ctr">
                        <a:spcBef>
                          <a:spcPts val="300"/>
                        </a:spcBef>
                        <a:spcAft>
                          <a:spcPts val="300"/>
                        </a:spcAft>
                      </a:pPr>
                      <a:r>
                        <a:rPr lang="en-SG" sz="1800" b="1" dirty="0">
                          <a:solidFill>
                            <a:srgbClr val="0070C0"/>
                          </a:solidFill>
                          <a:effectLst/>
                          <a:latin typeface="Calibri" panose="020F0502020204030204" pitchFamily="34" charset="0"/>
                          <a:cs typeface="Calibri" panose="020F0502020204030204" pitchFamily="34" charset="0"/>
                        </a:rPr>
                        <a:t>x != y</a:t>
                      </a:r>
                      <a:endParaRPr lang="en-SG" sz="1800" b="1" dirty="0">
                        <a:solidFill>
                          <a:srgbClr val="0070C0"/>
                        </a:solidFill>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tc>
                  <a:txBody>
                    <a:bodyPr/>
                    <a:lstStyle/>
                    <a:p>
                      <a:pPr marL="0" marR="0" algn="l">
                        <a:spcBef>
                          <a:spcPts val="300"/>
                        </a:spcBef>
                        <a:spcAft>
                          <a:spcPts val="300"/>
                        </a:spcAft>
                      </a:pPr>
                      <a:r>
                        <a:rPr lang="en-SG" sz="1800" dirty="0">
                          <a:effectLst/>
                          <a:latin typeface="Calibri" panose="020F0502020204030204" pitchFamily="34" charset="0"/>
                          <a:cs typeface="Calibri" panose="020F0502020204030204" pitchFamily="34" charset="0"/>
                        </a:rPr>
                        <a:t>x is not equal to y</a:t>
                      </a:r>
                      <a:endParaRPr lang="en-SG" sz="1800" dirty="0">
                        <a:effectLst/>
                        <a:latin typeface="Calibri" panose="020F0502020204030204" pitchFamily="34" charset="0"/>
                        <a:ea typeface="SimSun"/>
                        <a:cs typeface="Calibri" panose="020F0502020204030204" pitchFamily="34" charset="0"/>
                      </a:endParaRPr>
                    </a:p>
                  </a:txBody>
                  <a:tcPr marL="68580" marR="68580" marT="0" marB="0" anchor="ctr">
                    <a:solidFill>
                      <a:schemeClr val="bg1"/>
                    </a:solidFill>
                  </a:tcPr>
                </a:tc>
                <a:extLst>
                  <a:ext uri="{0D108BD9-81ED-4DB2-BD59-A6C34878D82A}">
                    <a16:rowId xmlns:a16="http://schemas.microsoft.com/office/drawing/2014/main" val="10006"/>
                  </a:ext>
                </a:extLst>
              </a:tr>
            </a:tbl>
          </a:graphicData>
        </a:graphic>
      </p:graphicFrame>
      <p:pic>
        <p:nvPicPr>
          <p:cNvPr id="4" name="slide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78578" y="160337"/>
            <a:ext cx="487363" cy="487363"/>
          </a:xfrm>
          <a:prstGeom prst="rect">
            <a:avLst/>
          </a:prstGeom>
        </p:spPr>
      </p:pic>
      <p:pic>
        <p:nvPicPr>
          <p:cNvPr id="6" name="Audio 5">
            <a:hlinkClick r:id="" action="ppaction://media"/>
            <a:extLst>
              <a:ext uri="{FF2B5EF4-FFF2-40B4-BE49-F238E27FC236}">
                <a16:creationId xmlns:a16="http://schemas.microsoft.com/office/drawing/2014/main" id="{D1683AD9-F16E-46D8-B241-6665B3A65EF2}"/>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457538443"/>
      </p:ext>
    </p:extLst>
  </p:cSld>
  <p:clrMapOvr>
    <a:masterClrMapping/>
  </p:clrMapOvr>
  <mc:AlternateContent xmlns:mc="http://schemas.openxmlformats.org/markup-compatibility/2006" xmlns:p14="http://schemas.microsoft.com/office/powerpoint/2010/main">
    <mc:Choice Requires="p14">
      <p:transition spd="slow" p14:dur="1500" advTm="23216">
        <p:split orient="vert"/>
      </p:transition>
    </mc:Choice>
    <mc:Fallback xmlns="">
      <p:transition spd="slow" advTm="23216">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9404"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if…else</a:t>
            </a:r>
            <a:r>
              <a:rPr lang="en-US" dirty="0"/>
              <a:t> Double-Selection Statement</a:t>
            </a:r>
            <a:endParaRPr lang="en-SG" dirty="0"/>
          </a:p>
        </p:txBody>
      </p:sp>
      <p:sp>
        <p:nvSpPr>
          <p:cNvPr id="3" name="Content Placeholder 2"/>
          <p:cNvSpPr>
            <a:spLocks noGrp="1"/>
          </p:cNvSpPr>
          <p:nvPr>
            <p:ph idx="1"/>
          </p:nvPr>
        </p:nvSpPr>
        <p:spPr>
          <a:xfrm>
            <a:off x="228600" y="838200"/>
            <a:ext cx="8763000" cy="5181600"/>
          </a:xfrm>
        </p:spPr>
        <p:txBody>
          <a:bodyPr/>
          <a:lstStyle/>
          <a:p>
            <a:pPr algn="just"/>
            <a:r>
              <a:rPr lang="en-US" dirty="0">
                <a:cs typeface="Arial" panose="020B0604020202020204" pitchFamily="34" charset="0"/>
              </a:rPr>
              <a:t>Select from 2 </a:t>
            </a:r>
            <a:r>
              <a:rPr lang="en-US" dirty="0">
                <a:solidFill>
                  <a:srgbClr val="0000FF"/>
                </a:solidFill>
                <a:cs typeface="Arial" panose="020B0604020202020204" pitchFamily="34" charset="0"/>
              </a:rPr>
              <a:t>different actions </a:t>
            </a:r>
            <a:r>
              <a:rPr lang="en-US" dirty="0">
                <a:cs typeface="Arial" panose="020B0604020202020204" pitchFamily="34" charset="0"/>
              </a:rPr>
              <a:t>depending on the condition</a:t>
            </a:r>
          </a:p>
          <a:p>
            <a:pPr algn="just"/>
            <a:r>
              <a:rPr lang="en-US" dirty="0">
                <a:cs typeface="Arial" panose="020B0604020202020204" pitchFamily="34" charset="0"/>
              </a:rPr>
              <a:t>General format:</a:t>
            </a:r>
          </a:p>
          <a:p>
            <a:pPr marL="0" indent="0">
              <a:buNone/>
            </a:pPr>
            <a:endParaRPr lang="en-US" dirty="0"/>
          </a:p>
          <a:p>
            <a:pPr marL="0" indent="0">
              <a:buNone/>
            </a:pPr>
            <a:endParaRPr lang="en-US" dirty="0"/>
          </a:p>
        </p:txBody>
      </p:sp>
      <p:sp>
        <p:nvSpPr>
          <p:cNvPr id="20" name="TextBox 19"/>
          <p:cNvSpPr txBox="1"/>
          <p:nvPr/>
        </p:nvSpPr>
        <p:spPr>
          <a:xfrm>
            <a:off x="696012" y="4179633"/>
            <a:ext cx="3231858" cy="1323439"/>
          </a:xfrm>
          <a:prstGeom prst="rect">
            <a:avLst/>
          </a:prstGeom>
          <a:solidFill>
            <a:schemeClr val="bg1"/>
          </a:solidFill>
          <a:ln>
            <a:solidFill>
              <a:schemeClr val="tx1"/>
            </a:solidFill>
          </a:ln>
        </p:spPr>
        <p:txBody>
          <a:bodyPr wrap="square" rtlCol="0">
            <a:spAutoFit/>
          </a:bodyPr>
          <a:lstStyle/>
          <a:p>
            <a:r>
              <a:rPr lang="en-US" sz="2000" dirty="0">
                <a:solidFill>
                  <a:srgbClr val="0000FF"/>
                </a:solidFill>
              </a:rPr>
              <a:t>   </a:t>
            </a:r>
            <a:r>
              <a:rPr lang="en-US" sz="2000" b="1" dirty="0">
                <a:latin typeface="Calibri" panose="020F0502020204030204" pitchFamily="34" charset="0"/>
                <a:cs typeface="Calibri" panose="020F0502020204030204" pitchFamily="34" charset="0"/>
              </a:rPr>
              <a:t>if </a:t>
            </a:r>
            <a:r>
              <a:rPr lang="en-US" sz="2000" b="1" i="1" dirty="0">
                <a:solidFill>
                  <a:srgbClr val="C00000"/>
                </a:solidFill>
                <a:latin typeface="Calibri" panose="020F0502020204030204" pitchFamily="34" charset="0"/>
                <a:cs typeface="Calibri" panose="020F0502020204030204" pitchFamily="34" charset="0"/>
              </a:rPr>
              <a:t>condition</a:t>
            </a:r>
            <a:r>
              <a:rPr lang="en-US" sz="2000" b="1" dirty="0">
                <a:latin typeface="Calibri" panose="020F0502020204030204" pitchFamily="34" charset="0"/>
                <a:cs typeface="Calibri" panose="020F0502020204030204" pitchFamily="34" charset="0"/>
              </a:rPr>
              <a:t>:</a:t>
            </a:r>
            <a:endParaRPr lang="en-SG" sz="2000" b="1" dirty="0">
              <a:latin typeface="Calibri" panose="020F0502020204030204" pitchFamily="34" charset="0"/>
              <a:cs typeface="Calibri" panose="020F0502020204030204" pitchFamily="34" charset="0"/>
            </a:endParaRPr>
          </a:p>
          <a:p>
            <a:r>
              <a:rPr lang="en-US" sz="2000" b="1" i="1" dirty="0">
                <a:latin typeface="Calibri" panose="020F0502020204030204" pitchFamily="34" charset="0"/>
                <a:cs typeface="Calibri" panose="020F0502020204030204" pitchFamily="34" charset="0"/>
              </a:rPr>
              <a:t>      </a:t>
            </a:r>
            <a:r>
              <a:rPr lang="en-US" sz="2000" b="1" i="1" dirty="0" err="1">
                <a:latin typeface="Calibri" panose="020F0502020204030204" pitchFamily="34" charset="0"/>
                <a:cs typeface="Calibri" panose="020F0502020204030204" pitchFamily="34" charset="0"/>
              </a:rPr>
              <a:t>true_statement</a:t>
            </a:r>
            <a:endParaRPr lang="en-US" sz="2000" b="1" i="1" dirty="0">
              <a:latin typeface="Calibri" panose="020F0502020204030204" pitchFamily="34" charset="0"/>
              <a:cs typeface="Calibri" panose="020F0502020204030204" pitchFamily="34" charset="0"/>
            </a:endParaRPr>
          </a:p>
          <a:p>
            <a:r>
              <a:rPr lang="en-US" sz="2000" b="1" i="1"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else:</a:t>
            </a:r>
          </a:p>
          <a:p>
            <a:r>
              <a:rPr lang="en-US" sz="2000" b="1" i="1" dirty="0">
                <a:latin typeface="Calibri" panose="020F0502020204030204" pitchFamily="34" charset="0"/>
                <a:cs typeface="Calibri" panose="020F0502020204030204" pitchFamily="34" charset="0"/>
              </a:rPr>
              <a:t>      </a:t>
            </a:r>
            <a:r>
              <a:rPr lang="en-US" sz="2000" b="1" i="1" dirty="0" err="1">
                <a:latin typeface="Calibri" panose="020F0502020204030204" pitchFamily="34" charset="0"/>
                <a:cs typeface="Calibri" panose="020F0502020204030204" pitchFamily="34" charset="0"/>
              </a:rPr>
              <a:t>false_statement</a:t>
            </a:r>
            <a:endParaRPr lang="en-SG" sz="2000" b="1" dirty="0">
              <a:latin typeface="Calibri" panose="020F0502020204030204" pitchFamily="34" charset="0"/>
              <a:cs typeface="Calibri" panose="020F0502020204030204" pitchFamily="34" charset="0"/>
            </a:endParaRPr>
          </a:p>
        </p:txBody>
      </p:sp>
      <p:grpSp>
        <p:nvGrpSpPr>
          <p:cNvPr id="7" name="Group 6">
            <a:extLst>
              <a:ext uri="{FF2B5EF4-FFF2-40B4-BE49-F238E27FC236}">
                <a16:creationId xmlns:a16="http://schemas.microsoft.com/office/drawing/2014/main" id="{EDFD20FD-275E-4D14-8282-EF5E5689B81B}"/>
              </a:ext>
            </a:extLst>
          </p:cNvPr>
          <p:cNvGrpSpPr/>
          <p:nvPr/>
        </p:nvGrpSpPr>
        <p:grpSpPr>
          <a:xfrm>
            <a:off x="1071642" y="1905000"/>
            <a:ext cx="7432595" cy="1934059"/>
            <a:chOff x="1071642" y="1905000"/>
            <a:chExt cx="7432595" cy="1934059"/>
          </a:xfrm>
        </p:grpSpPr>
        <p:grpSp>
          <p:nvGrpSpPr>
            <p:cNvPr id="5" name="Group 4"/>
            <p:cNvGrpSpPr/>
            <p:nvPr/>
          </p:nvGrpSpPr>
          <p:grpSpPr>
            <a:xfrm>
              <a:off x="1071642" y="1905000"/>
              <a:ext cx="7432595" cy="1934059"/>
              <a:chOff x="2169772" y="4038600"/>
              <a:chExt cx="7432595" cy="1934059"/>
            </a:xfrm>
          </p:grpSpPr>
          <p:grpSp>
            <p:nvGrpSpPr>
              <p:cNvPr id="41" name="Group 40"/>
              <p:cNvGrpSpPr>
                <a:grpSpLocks/>
              </p:cNvGrpSpPr>
              <p:nvPr/>
            </p:nvGrpSpPr>
            <p:grpSpPr bwMode="auto">
              <a:xfrm>
                <a:off x="3248877" y="4038600"/>
                <a:ext cx="4539457" cy="1934059"/>
                <a:chOff x="2803" y="5192"/>
                <a:chExt cx="5700" cy="2000"/>
              </a:xfrm>
            </p:grpSpPr>
            <p:sp>
              <p:nvSpPr>
                <p:cNvPr id="42" name="AutoShape 139"/>
                <p:cNvSpPr>
                  <a:spLocks noChangeArrowheads="1"/>
                </p:cNvSpPr>
                <p:nvPr/>
              </p:nvSpPr>
              <p:spPr bwMode="auto">
                <a:xfrm>
                  <a:off x="4516" y="5788"/>
                  <a:ext cx="2244" cy="561"/>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43" name="Text Box 138"/>
                <p:cNvSpPr txBox="1">
                  <a:spLocks noChangeArrowheads="1"/>
                </p:cNvSpPr>
                <p:nvPr/>
              </p:nvSpPr>
              <p:spPr bwMode="auto">
                <a:xfrm>
                  <a:off x="5038" y="5878"/>
                  <a:ext cx="1309" cy="37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condition</a:t>
                  </a:r>
                </a:p>
              </p:txBody>
            </p:sp>
            <p:cxnSp>
              <p:nvCxnSpPr>
                <p:cNvPr id="44" name="Line 140"/>
                <p:cNvCxnSpPr/>
                <p:nvPr/>
              </p:nvCxnSpPr>
              <p:spPr bwMode="auto">
                <a:xfrm>
                  <a:off x="6741" y="6062"/>
                  <a:ext cx="811"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45" name="Line 142"/>
                <p:cNvCxnSpPr/>
                <p:nvPr/>
              </p:nvCxnSpPr>
              <p:spPr bwMode="auto">
                <a:xfrm>
                  <a:off x="2803" y="6342"/>
                  <a:ext cx="0" cy="36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46" name="Line 143"/>
                <p:cNvCxnSpPr/>
                <p:nvPr/>
              </p:nvCxnSpPr>
              <p:spPr bwMode="auto">
                <a:xfrm>
                  <a:off x="8493" y="6338"/>
                  <a:ext cx="0" cy="36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47" name="Line 144"/>
                <p:cNvCxnSpPr/>
                <p:nvPr/>
              </p:nvCxnSpPr>
              <p:spPr bwMode="auto">
                <a:xfrm flipH="1">
                  <a:off x="5759" y="6695"/>
                  <a:ext cx="2744"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49" name="Line 146"/>
                <p:cNvCxnSpPr/>
                <p:nvPr/>
              </p:nvCxnSpPr>
              <p:spPr bwMode="auto">
                <a:xfrm>
                  <a:off x="5646" y="5432"/>
                  <a:ext cx="0" cy="36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50" name="Text Box 147"/>
                <p:cNvSpPr txBox="1">
                  <a:spLocks noChangeArrowheads="1"/>
                </p:cNvSpPr>
                <p:nvPr/>
              </p:nvSpPr>
              <p:spPr bwMode="auto">
                <a:xfrm>
                  <a:off x="6846" y="5766"/>
                  <a:ext cx="680" cy="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US" sz="1400" dirty="0">
                      <a:ea typeface="Verdana" panose="020B0604030504040204" pitchFamily="34" charset="0"/>
                      <a:cs typeface="Verdana" panose="020B0604030504040204" pitchFamily="34" charset="0"/>
                    </a:rPr>
                    <a:t>false</a:t>
                  </a:r>
                  <a:endParaRPr lang="en-SG" sz="1400" dirty="0">
                    <a:ea typeface="Verdana" panose="020B0604030504040204" pitchFamily="34" charset="0"/>
                    <a:cs typeface="Verdana" panose="020B0604030504040204" pitchFamily="34" charset="0"/>
                  </a:endParaRPr>
                </a:p>
              </p:txBody>
            </p:sp>
            <p:sp>
              <p:nvSpPr>
                <p:cNvPr id="51" name="Text Box 148"/>
                <p:cNvSpPr txBox="1">
                  <a:spLocks noChangeArrowheads="1"/>
                </p:cNvSpPr>
                <p:nvPr/>
              </p:nvSpPr>
              <p:spPr bwMode="auto">
                <a:xfrm>
                  <a:off x="3966" y="5789"/>
                  <a:ext cx="53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US" sz="1400" dirty="0">
                      <a:ea typeface="Verdana" panose="020B0604030504040204" pitchFamily="34" charset="0"/>
                      <a:cs typeface="Verdana" panose="020B0604030504040204" pitchFamily="34" charset="0"/>
                    </a:rPr>
                    <a:t>true</a:t>
                  </a:r>
                  <a:endParaRPr lang="en-SG" sz="1400" dirty="0">
                    <a:ea typeface="Verdana" panose="020B0604030504040204" pitchFamily="34" charset="0"/>
                    <a:cs typeface="Verdana" panose="020B0604030504040204" pitchFamily="34" charset="0"/>
                  </a:endParaRPr>
                </a:p>
              </p:txBody>
            </p:sp>
            <p:cxnSp>
              <p:nvCxnSpPr>
                <p:cNvPr id="52" name="Line 151"/>
                <p:cNvCxnSpPr/>
                <p:nvPr/>
              </p:nvCxnSpPr>
              <p:spPr bwMode="auto">
                <a:xfrm>
                  <a:off x="5648" y="6832"/>
                  <a:ext cx="0" cy="36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53" name="Line 152"/>
                <p:cNvCxnSpPr/>
                <p:nvPr/>
              </p:nvCxnSpPr>
              <p:spPr bwMode="auto">
                <a:xfrm flipH="1">
                  <a:off x="3711" y="6073"/>
                  <a:ext cx="810"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54" name="Line 153"/>
                <p:cNvCxnSpPr/>
                <p:nvPr/>
              </p:nvCxnSpPr>
              <p:spPr bwMode="auto">
                <a:xfrm>
                  <a:off x="2803" y="6702"/>
                  <a:ext cx="2712"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55" name="Oval 54"/>
                <p:cNvSpPr>
                  <a:spLocks noChangeArrowheads="1"/>
                </p:cNvSpPr>
                <p:nvPr/>
              </p:nvSpPr>
              <p:spPr bwMode="auto">
                <a:xfrm>
                  <a:off x="5495" y="5192"/>
                  <a:ext cx="294" cy="240"/>
                </a:xfrm>
                <a:prstGeom prst="ellipse">
                  <a:avLst/>
                </a:prstGeom>
                <a:solidFill>
                  <a:schemeClr val="tx1"/>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grpSp>
          <p:sp>
            <p:nvSpPr>
              <p:cNvPr id="56" name="Rounded Rectangle 55"/>
              <p:cNvSpPr/>
              <p:nvPr/>
            </p:nvSpPr>
            <p:spPr bwMode="auto">
              <a:xfrm>
                <a:off x="7047739" y="4668734"/>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7" name="TextBox 56"/>
              <p:cNvSpPr txBox="1"/>
              <p:nvPr/>
            </p:nvSpPr>
            <p:spPr>
              <a:xfrm>
                <a:off x="7194223" y="4740664"/>
                <a:ext cx="2408144" cy="307777"/>
              </a:xfrm>
              <a:prstGeom prst="rect">
                <a:avLst/>
              </a:prstGeom>
              <a:noFill/>
            </p:spPr>
            <p:txBody>
              <a:bodyPr wrap="square" rtlCol="0">
                <a:spAutoFit/>
              </a:bodyPr>
              <a:lstStyle/>
              <a:p>
                <a:r>
                  <a:rPr lang="en-US" sz="1400" dirty="0" err="1"/>
                  <a:t>false_statement</a:t>
                </a:r>
                <a:endParaRPr lang="en-US" sz="1400" dirty="0"/>
              </a:p>
            </p:txBody>
          </p:sp>
          <p:sp>
            <p:nvSpPr>
              <p:cNvPr id="58" name="Rounded Rectangle 57"/>
              <p:cNvSpPr/>
              <p:nvPr/>
            </p:nvSpPr>
            <p:spPr bwMode="auto">
              <a:xfrm>
                <a:off x="2169772" y="4715015"/>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9" name="TextBox 58"/>
              <p:cNvSpPr txBox="1"/>
              <p:nvPr/>
            </p:nvSpPr>
            <p:spPr>
              <a:xfrm>
                <a:off x="2316256" y="4786945"/>
                <a:ext cx="1666101" cy="307777"/>
              </a:xfrm>
              <a:prstGeom prst="rect">
                <a:avLst/>
              </a:prstGeom>
              <a:noFill/>
            </p:spPr>
            <p:txBody>
              <a:bodyPr wrap="square" rtlCol="0">
                <a:spAutoFit/>
              </a:bodyPr>
              <a:lstStyle/>
              <a:p>
                <a:r>
                  <a:rPr lang="en-US" sz="1400" dirty="0" err="1"/>
                  <a:t>true_statement</a:t>
                </a:r>
                <a:endParaRPr lang="en-US" sz="1400" dirty="0"/>
              </a:p>
            </p:txBody>
          </p:sp>
        </p:grpSp>
        <p:sp>
          <p:nvSpPr>
            <p:cNvPr id="27" name="Oval 26"/>
            <p:cNvSpPr/>
            <p:nvPr/>
          </p:nvSpPr>
          <p:spPr bwMode="auto">
            <a:xfrm>
              <a:off x="4306879" y="3284373"/>
              <a:ext cx="207681" cy="207681"/>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pic>
        <p:nvPicPr>
          <p:cNvPr id="10" name="Audio 9">
            <a:hlinkClick r:id="" action="ppaction://media"/>
            <a:extLst>
              <a:ext uri="{FF2B5EF4-FFF2-40B4-BE49-F238E27FC236}">
                <a16:creationId xmlns:a16="http://schemas.microsoft.com/office/drawing/2014/main" id="{041E90DA-9659-474D-99A9-7F430AAFD98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368914397"/>
      </p:ext>
    </p:extLst>
  </p:cSld>
  <p:clrMapOvr>
    <a:masterClrMapping/>
  </p:clrMapOvr>
  <p:transition spd="slow" advTm="73279">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1000"/>
                                        <p:tgtEl>
                                          <p:spTgt spid="7"/>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0"/>
                </p:tgtEl>
              </p:cMediaNode>
            </p:audio>
          </p:childTnLst>
        </p:cTn>
      </p:par>
    </p:tnLst>
    <p:bldLst>
      <p:bldP spid="2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endParaRPr lang="en-SG" dirty="0"/>
          </a:p>
        </p:txBody>
      </p:sp>
      <p:sp>
        <p:nvSpPr>
          <p:cNvPr id="3" name="Content Placeholder 2"/>
          <p:cNvSpPr>
            <a:spLocks noGrp="1"/>
          </p:cNvSpPr>
          <p:nvPr>
            <p:ph idx="1"/>
          </p:nvPr>
        </p:nvSpPr>
        <p:spPr/>
        <p:txBody>
          <a:bodyPr/>
          <a:lstStyle/>
          <a:p>
            <a:pPr marL="0" indent="0">
              <a:buNone/>
            </a:pPr>
            <a:r>
              <a:rPr lang="en-US" dirty="0"/>
              <a:t>We say that someone has a fever when his temperature is higher than 37.5 </a:t>
            </a:r>
            <a:r>
              <a:rPr lang="en-US" baseline="30000" dirty="0"/>
              <a:t>0</a:t>
            </a:r>
            <a:r>
              <a:rPr lang="en-US" dirty="0"/>
              <a:t>C, otherwise he is not having a fever.</a:t>
            </a:r>
          </a:p>
        </p:txBody>
      </p:sp>
      <p:grpSp>
        <p:nvGrpSpPr>
          <p:cNvPr id="45" name="Group 44"/>
          <p:cNvGrpSpPr/>
          <p:nvPr/>
        </p:nvGrpSpPr>
        <p:grpSpPr>
          <a:xfrm>
            <a:off x="987582" y="2260853"/>
            <a:ext cx="6795004" cy="3596120"/>
            <a:chOff x="987582" y="2260853"/>
            <a:chExt cx="6795004" cy="3596120"/>
          </a:xfrm>
        </p:grpSpPr>
        <p:grpSp>
          <p:nvGrpSpPr>
            <p:cNvPr id="4" name="Group 3"/>
            <p:cNvGrpSpPr/>
            <p:nvPr/>
          </p:nvGrpSpPr>
          <p:grpSpPr>
            <a:xfrm>
              <a:off x="1649933" y="2260853"/>
              <a:ext cx="6132653" cy="3596120"/>
              <a:chOff x="-409957" y="2031802"/>
              <a:chExt cx="6132653" cy="3596120"/>
            </a:xfrm>
          </p:grpSpPr>
          <p:cxnSp>
            <p:nvCxnSpPr>
              <p:cNvPr id="6" name="Straight Arrow Connector 5"/>
              <p:cNvCxnSpPr>
                <a:stCxn id="9" idx="4"/>
                <a:endCxn id="16" idx="0"/>
              </p:cNvCxnSpPr>
              <p:nvPr/>
            </p:nvCxnSpPr>
            <p:spPr bwMode="auto">
              <a:xfrm>
                <a:off x="2267349" y="2236660"/>
                <a:ext cx="1" cy="239262"/>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7" name="Straight Arrow Connector 6"/>
              <p:cNvCxnSpPr/>
              <p:nvPr/>
            </p:nvCxnSpPr>
            <p:spPr bwMode="auto">
              <a:xfrm flipH="1">
                <a:off x="2264360" y="2987988"/>
                <a:ext cx="1" cy="22312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8" name="Straight Arrow Connector 7"/>
              <p:cNvCxnSpPr>
                <a:endCxn id="31" idx="0"/>
              </p:cNvCxnSpPr>
              <p:nvPr/>
            </p:nvCxnSpPr>
            <p:spPr bwMode="auto">
              <a:xfrm>
                <a:off x="2264362" y="3713905"/>
                <a:ext cx="6995" cy="206442"/>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sp>
            <p:nvSpPr>
              <p:cNvPr id="9" name="Oval 8"/>
              <p:cNvSpPr/>
              <p:nvPr/>
            </p:nvSpPr>
            <p:spPr bwMode="auto">
              <a:xfrm>
                <a:off x="2160153" y="2031802"/>
                <a:ext cx="214392" cy="204858"/>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nvGrpSpPr>
              <p:cNvPr id="15" name="Group 14"/>
              <p:cNvGrpSpPr/>
              <p:nvPr/>
            </p:nvGrpSpPr>
            <p:grpSpPr>
              <a:xfrm>
                <a:off x="1258272" y="2475922"/>
                <a:ext cx="2186993" cy="497511"/>
                <a:chOff x="6629400" y="1157348"/>
                <a:chExt cx="2560544" cy="609600"/>
              </a:xfrm>
            </p:grpSpPr>
            <p:sp>
              <p:nvSpPr>
                <p:cNvPr id="16" name="Rounded Rectangle 15"/>
                <p:cNvSpPr/>
                <p:nvPr/>
              </p:nvSpPr>
              <p:spPr bwMode="auto">
                <a:xfrm>
                  <a:off x="6629400" y="1157348"/>
                  <a:ext cx="2362869"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17" name="TextBox 16"/>
                <p:cNvSpPr txBox="1"/>
                <p:nvPr/>
              </p:nvSpPr>
              <p:spPr>
                <a:xfrm>
                  <a:off x="6781800" y="1306771"/>
                  <a:ext cx="2408144" cy="339407"/>
                </a:xfrm>
                <a:prstGeom prst="rect">
                  <a:avLst/>
                </a:prstGeom>
                <a:noFill/>
              </p:spPr>
              <p:txBody>
                <a:bodyPr wrap="square" rtlCol="0">
                  <a:spAutoFit/>
                </a:bodyPr>
                <a:lstStyle/>
                <a:p>
                  <a:r>
                    <a:rPr lang="en-US" sz="1200" dirty="0"/>
                    <a:t>Prompt for temperature</a:t>
                  </a:r>
                </a:p>
              </p:txBody>
            </p:sp>
          </p:grpSp>
          <p:grpSp>
            <p:nvGrpSpPr>
              <p:cNvPr id="18" name="Group 17"/>
              <p:cNvGrpSpPr/>
              <p:nvPr/>
            </p:nvGrpSpPr>
            <p:grpSpPr>
              <a:xfrm>
                <a:off x="1258271" y="3222188"/>
                <a:ext cx="2018157" cy="497511"/>
                <a:chOff x="6629399" y="2071748"/>
                <a:chExt cx="2362870" cy="609600"/>
              </a:xfrm>
            </p:grpSpPr>
            <p:sp>
              <p:nvSpPr>
                <p:cNvPr id="19" name="Rounded Rectangle 18"/>
                <p:cNvSpPr/>
                <p:nvPr/>
              </p:nvSpPr>
              <p:spPr bwMode="auto">
                <a:xfrm>
                  <a:off x="6629400" y="2071748"/>
                  <a:ext cx="2362869"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0" name="TextBox 19"/>
                <p:cNvSpPr txBox="1"/>
                <p:nvPr/>
              </p:nvSpPr>
              <p:spPr>
                <a:xfrm>
                  <a:off x="6629399" y="2201347"/>
                  <a:ext cx="2362870" cy="339407"/>
                </a:xfrm>
                <a:prstGeom prst="rect">
                  <a:avLst/>
                </a:prstGeom>
                <a:noFill/>
              </p:spPr>
              <p:txBody>
                <a:bodyPr wrap="square" rtlCol="0">
                  <a:spAutoFit/>
                </a:bodyPr>
                <a:lstStyle/>
                <a:p>
                  <a:pPr algn="ctr"/>
                  <a:r>
                    <a:rPr lang="en-US" sz="1200" dirty="0"/>
                    <a:t>Get temperature</a:t>
                  </a:r>
                </a:p>
              </p:txBody>
            </p:sp>
          </p:grpSp>
          <p:grpSp>
            <p:nvGrpSpPr>
              <p:cNvPr id="24" name="Group 23"/>
              <p:cNvGrpSpPr/>
              <p:nvPr/>
            </p:nvGrpSpPr>
            <p:grpSpPr>
              <a:xfrm>
                <a:off x="2160153" y="5027017"/>
                <a:ext cx="325417" cy="600905"/>
                <a:chOff x="7362254" y="6045511"/>
                <a:chExt cx="381000" cy="736289"/>
              </a:xfrm>
            </p:grpSpPr>
            <p:grpSp>
              <p:nvGrpSpPr>
                <p:cNvPr id="25" name="Group 24"/>
                <p:cNvGrpSpPr/>
                <p:nvPr/>
              </p:nvGrpSpPr>
              <p:grpSpPr>
                <a:xfrm>
                  <a:off x="7362254" y="6400800"/>
                  <a:ext cx="381000" cy="381000"/>
                  <a:chOff x="7537066" y="3810000"/>
                  <a:chExt cx="381000" cy="381000"/>
                </a:xfrm>
              </p:grpSpPr>
              <p:sp>
                <p:nvSpPr>
                  <p:cNvPr id="27" name="Oval 26"/>
                  <p:cNvSpPr/>
                  <p:nvPr/>
                </p:nvSpPr>
                <p:spPr bwMode="auto">
                  <a:xfrm>
                    <a:off x="7605421" y="3886200"/>
                    <a:ext cx="244290" cy="244288"/>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8" name="Oval 27"/>
                  <p:cNvSpPr/>
                  <p:nvPr/>
                </p:nvSpPr>
                <p:spPr bwMode="auto">
                  <a:xfrm>
                    <a:off x="7537066" y="3810000"/>
                    <a:ext cx="381000" cy="381000"/>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cxnSp>
              <p:nvCxnSpPr>
                <p:cNvPr id="26" name="Straight Arrow Connector 25"/>
                <p:cNvCxnSpPr>
                  <a:endCxn id="28" idx="0"/>
                </p:cNvCxnSpPr>
                <p:nvPr/>
              </p:nvCxnSpPr>
              <p:spPr bwMode="auto">
                <a:xfrm>
                  <a:off x="7521608" y="6045511"/>
                  <a:ext cx="31147" cy="355289"/>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sp>
            <p:nvSpPr>
              <p:cNvPr id="29" name="Rounded Rectangle 28"/>
              <p:cNvSpPr/>
              <p:nvPr/>
            </p:nvSpPr>
            <p:spPr bwMode="auto">
              <a:xfrm>
                <a:off x="4277320" y="3961949"/>
                <a:ext cx="1377745" cy="536463"/>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0" name="TextBox 29"/>
              <p:cNvSpPr txBox="1"/>
              <p:nvPr/>
            </p:nvSpPr>
            <p:spPr>
              <a:xfrm>
                <a:off x="4459027" y="3992228"/>
                <a:ext cx="1263669" cy="461665"/>
              </a:xfrm>
              <a:prstGeom prst="rect">
                <a:avLst/>
              </a:prstGeom>
              <a:noFill/>
            </p:spPr>
            <p:txBody>
              <a:bodyPr wrap="square" rtlCol="0">
                <a:spAutoFit/>
              </a:bodyPr>
              <a:lstStyle/>
              <a:p>
                <a:r>
                  <a:rPr lang="en-US" sz="1200" dirty="0"/>
                  <a:t>Display no fever message</a:t>
                </a:r>
              </a:p>
            </p:txBody>
          </p:sp>
          <p:sp>
            <p:nvSpPr>
              <p:cNvPr id="31" name="Diamond 30"/>
              <p:cNvSpPr/>
              <p:nvPr/>
            </p:nvSpPr>
            <p:spPr>
              <a:xfrm>
                <a:off x="1216710" y="3920347"/>
                <a:ext cx="2109294" cy="596216"/>
              </a:xfrm>
              <a:prstGeom prst="diamond">
                <a:avLst/>
              </a:prstGeom>
              <a:solidFill>
                <a:srgbClr val="CCECFF"/>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Arial" charset="0"/>
                    <a:cs typeface="Arial" charset="0"/>
                  </a:rPr>
                  <a:t>temperature &gt; 37.5</a:t>
                </a:r>
                <a:endParaRPr lang="en-SG" sz="1200" dirty="0">
                  <a:solidFill>
                    <a:schemeClr val="tx1"/>
                  </a:solidFill>
                  <a:latin typeface="Arial" charset="0"/>
                  <a:cs typeface="Arial" charset="0"/>
                </a:endParaRPr>
              </a:p>
            </p:txBody>
          </p:sp>
          <p:cxnSp>
            <p:nvCxnSpPr>
              <p:cNvPr id="32" name="Straight Arrow Connector 31"/>
              <p:cNvCxnSpPr>
                <a:stCxn id="31" idx="3"/>
                <a:endCxn id="29" idx="1"/>
              </p:cNvCxnSpPr>
              <p:nvPr/>
            </p:nvCxnSpPr>
            <p:spPr>
              <a:xfrm>
                <a:off x="3326004" y="4218455"/>
                <a:ext cx="951316" cy="1172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466083" y="3941456"/>
                <a:ext cx="494751" cy="276999"/>
              </a:xfrm>
              <a:prstGeom prst="rect">
                <a:avLst/>
              </a:prstGeom>
            </p:spPr>
            <p:txBody>
              <a:bodyPr wrap="none">
                <a:spAutoFit/>
              </a:bodyPr>
              <a:lstStyle/>
              <a:p>
                <a:pPr algn="ctr"/>
                <a:r>
                  <a:rPr lang="en-US" sz="1200" dirty="0"/>
                  <a:t>True</a:t>
                </a:r>
                <a:endParaRPr lang="en-SG" sz="1200" dirty="0"/>
              </a:p>
            </p:txBody>
          </p:sp>
          <p:sp>
            <p:nvSpPr>
              <p:cNvPr id="34" name="Rectangle 33"/>
              <p:cNvSpPr/>
              <p:nvPr/>
            </p:nvSpPr>
            <p:spPr>
              <a:xfrm>
                <a:off x="3408841" y="3992228"/>
                <a:ext cx="559770" cy="276999"/>
              </a:xfrm>
              <a:prstGeom prst="rect">
                <a:avLst/>
              </a:prstGeom>
            </p:spPr>
            <p:txBody>
              <a:bodyPr wrap="none">
                <a:spAutoFit/>
              </a:bodyPr>
              <a:lstStyle/>
              <a:p>
                <a:pPr algn="ctr"/>
                <a:r>
                  <a:rPr lang="en-US" sz="1200" dirty="0"/>
                  <a:t>False</a:t>
                </a:r>
                <a:endParaRPr lang="en-SG" sz="1200" dirty="0"/>
              </a:p>
            </p:txBody>
          </p:sp>
          <p:cxnSp>
            <p:nvCxnSpPr>
              <p:cNvPr id="35" name="Straight Connector 34"/>
              <p:cNvCxnSpPr>
                <a:stCxn id="29" idx="2"/>
              </p:cNvCxnSpPr>
              <p:nvPr/>
            </p:nvCxnSpPr>
            <p:spPr>
              <a:xfrm flipH="1">
                <a:off x="4966192" y="4498412"/>
                <a:ext cx="1" cy="42064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37" idx="6"/>
              </p:cNvCxnSpPr>
              <p:nvPr/>
            </p:nvCxnSpPr>
            <p:spPr>
              <a:xfrm flipH="1">
                <a:off x="2374543" y="4919052"/>
                <a:ext cx="2591650" cy="623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auto">
              <a:xfrm>
                <a:off x="2187470" y="4831750"/>
                <a:ext cx="187073" cy="187073"/>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cxnSp>
            <p:nvCxnSpPr>
              <p:cNvPr id="42" name="Straight Connector 41"/>
              <p:cNvCxnSpPr>
                <a:endCxn id="39" idx="2"/>
              </p:cNvCxnSpPr>
              <p:nvPr/>
            </p:nvCxnSpPr>
            <p:spPr>
              <a:xfrm flipV="1">
                <a:off x="-397226" y="4463627"/>
                <a:ext cx="13791" cy="4637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409957" y="4927419"/>
                <a:ext cx="2591650" cy="623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39" name="Rounded Rectangle 38"/>
            <p:cNvSpPr/>
            <p:nvPr/>
          </p:nvSpPr>
          <p:spPr bwMode="auto">
            <a:xfrm>
              <a:off x="987582" y="4156215"/>
              <a:ext cx="1377745" cy="536463"/>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40" name="TextBox 39"/>
            <p:cNvSpPr txBox="1"/>
            <p:nvPr/>
          </p:nvSpPr>
          <p:spPr>
            <a:xfrm>
              <a:off x="1066800" y="4177851"/>
              <a:ext cx="1263669" cy="461665"/>
            </a:xfrm>
            <a:prstGeom prst="rect">
              <a:avLst/>
            </a:prstGeom>
            <a:noFill/>
          </p:spPr>
          <p:txBody>
            <a:bodyPr wrap="square" rtlCol="0">
              <a:spAutoFit/>
            </a:bodyPr>
            <a:lstStyle/>
            <a:p>
              <a:r>
                <a:rPr lang="en-US" sz="1200" dirty="0"/>
                <a:t>Display have fever message</a:t>
              </a:r>
            </a:p>
          </p:txBody>
        </p:sp>
        <p:cxnSp>
          <p:nvCxnSpPr>
            <p:cNvPr id="41" name="Straight Arrow Connector 40"/>
            <p:cNvCxnSpPr>
              <a:stCxn id="31" idx="1"/>
            </p:cNvCxnSpPr>
            <p:nvPr/>
          </p:nvCxnSpPr>
          <p:spPr>
            <a:xfrm flipH="1" flipV="1">
              <a:off x="2359660" y="4429055"/>
              <a:ext cx="916940" cy="18451"/>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pic>
        <p:nvPicPr>
          <p:cNvPr id="12" name="Audio 11">
            <a:hlinkClick r:id="" action="ppaction://media"/>
            <a:extLst>
              <a:ext uri="{FF2B5EF4-FFF2-40B4-BE49-F238E27FC236}">
                <a16:creationId xmlns:a16="http://schemas.microsoft.com/office/drawing/2014/main" id="{FA173D97-0596-46E1-A160-3B5E1BE7AEB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504223073"/>
      </p:ext>
    </p:extLst>
  </p:cSld>
  <p:clrMapOvr>
    <a:masterClrMapping/>
  </p:clrMapOvr>
  <p:transition spd="slow" advTm="35751">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wipe(up)">
                                      <p:cBhvr>
                                        <p:cTn id="11"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if…else</a:t>
            </a:r>
            <a:r>
              <a:rPr lang="en-US" dirty="0"/>
              <a:t> Double-Selection Statement</a:t>
            </a:r>
            <a:endParaRPr lang="en-SG" dirty="0"/>
          </a:p>
        </p:txBody>
      </p:sp>
      <p:sp>
        <p:nvSpPr>
          <p:cNvPr id="3" name="Content Placeholder 2"/>
          <p:cNvSpPr>
            <a:spLocks noGrp="1"/>
          </p:cNvSpPr>
          <p:nvPr>
            <p:ph idx="1"/>
          </p:nvPr>
        </p:nvSpPr>
        <p:spPr/>
        <p:txBody>
          <a:bodyPr/>
          <a:lstStyle/>
          <a:p>
            <a:pPr marL="0" indent="0">
              <a:buNone/>
            </a:pPr>
            <a:r>
              <a:rPr lang="en-US" dirty="0"/>
              <a:t>We say that someone has a fever when his temperature is higher than 37.5 </a:t>
            </a:r>
            <a:r>
              <a:rPr lang="en-US" baseline="30000" dirty="0"/>
              <a:t>0</a:t>
            </a:r>
            <a:r>
              <a:rPr lang="en-US" dirty="0"/>
              <a:t>C, otherwise he is not having a fever.</a:t>
            </a:r>
          </a:p>
          <a:p>
            <a:pPr marL="0" indent="0">
              <a:buNone/>
            </a:pPr>
            <a:r>
              <a:rPr lang="en-US" b="1" dirty="0">
                <a:solidFill>
                  <a:srgbClr val="FF0000"/>
                </a:solidFill>
              </a:rPr>
              <a:t>Pseudocode:</a:t>
            </a:r>
          </a:p>
          <a:p>
            <a:pPr marL="0" indent="0">
              <a:buNone/>
            </a:pPr>
            <a:endParaRPr lang="en-US" dirty="0"/>
          </a:p>
        </p:txBody>
      </p:sp>
      <p:sp>
        <p:nvSpPr>
          <p:cNvPr id="6" name="TextBox 5">
            <a:extLst>
              <a:ext uri="{FF2B5EF4-FFF2-40B4-BE49-F238E27FC236}">
                <a16:creationId xmlns:a16="http://schemas.microsoft.com/office/drawing/2014/main" id="{DD779527-733A-44F5-90A4-DBBAD97C601D}"/>
              </a:ext>
            </a:extLst>
          </p:cNvPr>
          <p:cNvSpPr txBox="1"/>
          <p:nvPr/>
        </p:nvSpPr>
        <p:spPr>
          <a:xfrm>
            <a:off x="1676400" y="2438400"/>
            <a:ext cx="5979513" cy="2246769"/>
          </a:xfrm>
          <a:prstGeom prst="rect">
            <a:avLst/>
          </a:prstGeom>
          <a:solidFill>
            <a:schemeClr val="bg1"/>
          </a:solidFill>
          <a:ln>
            <a:solidFill>
              <a:schemeClr val="tx1"/>
            </a:solidFill>
          </a:ln>
        </p:spPr>
        <p:txBody>
          <a:bodyPr wrap="square" rtlCol="0">
            <a:spAutoFit/>
          </a:bodyPr>
          <a:lstStyle/>
          <a:p>
            <a:r>
              <a:rPr lang="en-US" b="1" dirty="0">
                <a:solidFill>
                  <a:srgbClr val="0000FF"/>
                </a:solidFill>
                <a:latin typeface="Arial Narrow" panose="020B0606020202030204" pitchFamily="34" charset="0"/>
              </a:rPr>
              <a:t>   </a:t>
            </a:r>
            <a:r>
              <a:rPr lang="en-US" sz="2000" b="1" dirty="0">
                <a:solidFill>
                  <a:srgbClr val="0000FF"/>
                </a:solidFill>
                <a:latin typeface="Arial Narrow" panose="020B0606020202030204" pitchFamily="34" charset="0"/>
                <a:cs typeface="Arial" panose="020B0604020202020204" pitchFamily="34" charset="0"/>
              </a:rPr>
              <a:t>IF temperature is greater than 37.5 THEN</a:t>
            </a:r>
          </a:p>
          <a:p>
            <a:r>
              <a:rPr lang="en-US" sz="2000" b="1" dirty="0">
                <a:solidFill>
                  <a:srgbClr val="0000FF"/>
                </a:solidFill>
                <a:latin typeface="Arial Narrow" panose="020B0606020202030204" pitchFamily="34" charset="0"/>
                <a:cs typeface="Arial" panose="020B0604020202020204" pitchFamily="34" charset="0"/>
              </a:rPr>
              <a:t>	display “You are having a fever.”</a:t>
            </a:r>
          </a:p>
          <a:p>
            <a:r>
              <a:rPr lang="en-US" sz="2000" b="1" dirty="0">
                <a:solidFill>
                  <a:srgbClr val="0000FF"/>
                </a:solidFill>
                <a:latin typeface="Arial Narrow" panose="020B0606020202030204" pitchFamily="34" charset="0"/>
                <a:cs typeface="Arial" panose="020B0604020202020204" pitchFamily="34" charset="0"/>
              </a:rPr>
              <a:t>	display “You should see a doctor.”</a:t>
            </a:r>
          </a:p>
          <a:p>
            <a:r>
              <a:rPr lang="en-US" sz="2000" b="1" dirty="0">
                <a:solidFill>
                  <a:srgbClr val="0000FF"/>
                </a:solidFill>
                <a:latin typeface="Arial Narrow" panose="020B0606020202030204" pitchFamily="34" charset="0"/>
                <a:cs typeface="Arial" panose="020B0604020202020204" pitchFamily="34" charset="0"/>
              </a:rPr>
              <a:t>    ELSE</a:t>
            </a:r>
          </a:p>
          <a:p>
            <a:r>
              <a:rPr lang="en-US" sz="2000" b="1" dirty="0">
                <a:solidFill>
                  <a:srgbClr val="0000FF"/>
                </a:solidFill>
                <a:latin typeface="Arial Narrow" panose="020B0606020202030204" pitchFamily="34" charset="0"/>
                <a:cs typeface="Arial" panose="020B0604020202020204" pitchFamily="34" charset="0"/>
              </a:rPr>
              <a:t>                display “You are not having a fever.”</a:t>
            </a:r>
          </a:p>
          <a:p>
            <a:r>
              <a:rPr lang="en-US" sz="2000" b="1" dirty="0">
                <a:solidFill>
                  <a:srgbClr val="0000FF"/>
                </a:solidFill>
                <a:latin typeface="Arial Narrow" panose="020B0606020202030204" pitchFamily="34" charset="0"/>
                <a:cs typeface="Arial" panose="020B0604020202020204" pitchFamily="34" charset="0"/>
              </a:rPr>
              <a:t>	display “No MC for you today.”</a:t>
            </a:r>
          </a:p>
          <a:p>
            <a:r>
              <a:rPr lang="en-US" sz="2000" b="1" dirty="0">
                <a:solidFill>
                  <a:srgbClr val="0000FF"/>
                </a:solidFill>
                <a:latin typeface="Arial Narrow" panose="020B0606020202030204" pitchFamily="34" charset="0"/>
                <a:cs typeface="Arial" panose="020B0604020202020204" pitchFamily="34" charset="0"/>
              </a:rPr>
              <a:t>    ENDIF</a:t>
            </a:r>
          </a:p>
        </p:txBody>
      </p:sp>
      <p:pic>
        <p:nvPicPr>
          <p:cNvPr id="5" name="Audio 4">
            <a:hlinkClick r:id="" action="ppaction://media"/>
            <a:extLst>
              <a:ext uri="{FF2B5EF4-FFF2-40B4-BE49-F238E27FC236}">
                <a16:creationId xmlns:a16="http://schemas.microsoft.com/office/drawing/2014/main" id="{50307F00-7902-41DB-9A5B-6B72725ADB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61048415"/>
      </p:ext>
    </p:extLst>
  </p:cSld>
  <p:clrMapOvr>
    <a:masterClrMapping/>
  </p:clrMapOvr>
  <p:transition spd="slow" advTm="12337">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if…else</a:t>
            </a:r>
            <a:r>
              <a:rPr lang="en-US" dirty="0"/>
              <a:t> Double-Selection Statement</a:t>
            </a:r>
            <a:endParaRPr lang="en-SG" dirty="0"/>
          </a:p>
        </p:txBody>
      </p:sp>
      <p:sp>
        <p:nvSpPr>
          <p:cNvPr id="3" name="Content Placeholder 2"/>
          <p:cNvSpPr>
            <a:spLocks noGrp="1"/>
          </p:cNvSpPr>
          <p:nvPr>
            <p:ph idx="1"/>
          </p:nvPr>
        </p:nvSpPr>
        <p:spPr>
          <a:xfrm>
            <a:off x="228600" y="838200"/>
            <a:ext cx="8763000" cy="5181600"/>
          </a:xfrm>
        </p:spPr>
        <p:txBody>
          <a:bodyPr/>
          <a:lstStyle/>
          <a:p>
            <a:pPr marL="0" indent="0">
              <a:buNone/>
            </a:pPr>
            <a:r>
              <a:rPr lang="en-US" b="1" dirty="0">
                <a:solidFill>
                  <a:srgbClr val="FF0000"/>
                </a:solidFill>
              </a:rPr>
              <a:t>Pseudocode:</a:t>
            </a:r>
          </a:p>
          <a:p>
            <a:pPr marL="0" indent="0">
              <a:buNone/>
            </a:pPr>
            <a:endParaRPr lang="en-US" dirty="0"/>
          </a:p>
          <a:p>
            <a:pPr marL="0" indent="0">
              <a:buNone/>
            </a:pPr>
            <a:endParaRPr lang="en-US" dirty="0"/>
          </a:p>
          <a:p>
            <a:pPr marL="0" indent="0">
              <a:buNone/>
            </a:pPr>
            <a:endParaRPr lang="en-US" sz="2000" dirty="0"/>
          </a:p>
          <a:p>
            <a:pPr marL="0" indent="0">
              <a:buNone/>
            </a:pPr>
            <a:endParaRPr lang="en-US" b="1" dirty="0">
              <a:solidFill>
                <a:srgbClr val="FF0000"/>
              </a:solidFill>
            </a:endParaRPr>
          </a:p>
          <a:p>
            <a:pPr marL="0" indent="0">
              <a:buNone/>
            </a:pPr>
            <a:r>
              <a:rPr lang="en-US" b="1" dirty="0">
                <a:solidFill>
                  <a:srgbClr val="FF0000"/>
                </a:solidFill>
              </a:rPr>
              <a:t>Python code:</a:t>
            </a:r>
          </a:p>
          <a:p>
            <a:pPr marL="0" indent="0">
              <a:buNone/>
            </a:pPr>
            <a:endParaRPr lang="en-US" dirty="0"/>
          </a:p>
          <a:p>
            <a:pPr marL="0" indent="0">
              <a:buNone/>
            </a:pPr>
            <a:endParaRPr lang="en-US" dirty="0"/>
          </a:p>
        </p:txBody>
      </p:sp>
      <p:sp>
        <p:nvSpPr>
          <p:cNvPr id="27" name="TextBox 26"/>
          <p:cNvSpPr txBox="1"/>
          <p:nvPr/>
        </p:nvSpPr>
        <p:spPr>
          <a:xfrm>
            <a:off x="355953" y="3843556"/>
            <a:ext cx="8153400" cy="1938992"/>
          </a:xfrm>
          <a:prstGeom prst="rect">
            <a:avLst/>
          </a:prstGeom>
          <a:solidFill>
            <a:schemeClr val="accent5"/>
          </a:solidFill>
          <a:ln>
            <a:solidFill>
              <a:schemeClr val="tx1"/>
            </a:solidFill>
          </a:ln>
        </p:spPr>
        <p:txBody>
          <a:bodyPr wrap="square" rtlCol="0">
            <a:spAutoFit/>
          </a:bodyPr>
          <a:lstStyle/>
          <a:p>
            <a:r>
              <a:rPr lang="en-US"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 if temperature &gt; 37.5: </a:t>
            </a:r>
          </a:p>
          <a:p>
            <a:r>
              <a:rPr lang="en-US" sz="2000" dirty="0">
                <a:latin typeface="Calibri" panose="020F0502020204030204" pitchFamily="34" charset="0"/>
                <a:cs typeface="Calibri" panose="020F0502020204030204" pitchFamily="34" charset="0"/>
              </a:rPr>
              <a:t>	print('You are having a fever of {} deg C. ' .format(temperature))</a:t>
            </a:r>
          </a:p>
          <a:p>
            <a:r>
              <a:rPr lang="en-US" sz="2000" dirty="0">
                <a:latin typeface="Calibri" panose="020F0502020204030204" pitchFamily="34" charset="0"/>
                <a:cs typeface="Calibri" panose="020F0502020204030204" pitchFamily="34" charset="0"/>
              </a:rPr>
              <a:t>	print('You should see a doctor. ')</a:t>
            </a:r>
          </a:p>
          <a:p>
            <a:r>
              <a:rPr lang="en-US" sz="2000" dirty="0">
                <a:latin typeface="Calibri" panose="020F0502020204030204" pitchFamily="34" charset="0"/>
                <a:cs typeface="Calibri" panose="020F0502020204030204" pitchFamily="34" charset="0"/>
              </a:rPr>
              <a:t>   else:</a:t>
            </a:r>
          </a:p>
          <a:p>
            <a:r>
              <a:rPr lang="en-US" sz="2000" dirty="0">
                <a:latin typeface="Calibri" panose="020F0502020204030204" pitchFamily="34" charset="0"/>
                <a:cs typeface="Calibri" panose="020F0502020204030204" pitchFamily="34" charset="0"/>
              </a:rPr>
              <a:t>                print('You are not having a fever.')</a:t>
            </a:r>
          </a:p>
          <a:p>
            <a:r>
              <a:rPr lang="en-US" sz="2000" dirty="0">
                <a:latin typeface="Calibri" panose="020F0502020204030204" pitchFamily="34" charset="0"/>
                <a:cs typeface="Calibri" panose="020F0502020204030204" pitchFamily="34" charset="0"/>
              </a:rPr>
              <a:t>	print('No MC for you today.')</a:t>
            </a:r>
            <a:r>
              <a:rPr lang="en-US" sz="2000" dirty="0">
                <a:solidFill>
                  <a:srgbClr val="0000FF"/>
                </a:solidFill>
                <a:latin typeface="Calibri" panose="020F0502020204030204" pitchFamily="34" charset="0"/>
                <a:cs typeface="Calibri" panose="020F0502020204030204" pitchFamily="34" charset="0"/>
              </a:rPr>
              <a:t>   </a:t>
            </a:r>
          </a:p>
        </p:txBody>
      </p:sp>
      <p:sp>
        <p:nvSpPr>
          <p:cNvPr id="8" name="TextBox 7"/>
          <p:cNvSpPr txBox="1"/>
          <p:nvPr/>
        </p:nvSpPr>
        <p:spPr>
          <a:xfrm>
            <a:off x="2514600" y="838200"/>
            <a:ext cx="5979513" cy="2246769"/>
          </a:xfrm>
          <a:prstGeom prst="rect">
            <a:avLst/>
          </a:prstGeom>
          <a:solidFill>
            <a:schemeClr val="bg1"/>
          </a:solidFill>
          <a:ln>
            <a:solidFill>
              <a:schemeClr val="tx1"/>
            </a:solidFill>
          </a:ln>
        </p:spPr>
        <p:txBody>
          <a:bodyPr wrap="square" rtlCol="0">
            <a:spAutoFit/>
          </a:bodyPr>
          <a:lstStyle/>
          <a:p>
            <a:r>
              <a:rPr lang="en-US" b="1" dirty="0">
                <a:solidFill>
                  <a:srgbClr val="0000FF"/>
                </a:solidFill>
                <a:latin typeface="Arial Narrow" panose="020B0606020202030204" pitchFamily="34" charset="0"/>
              </a:rPr>
              <a:t>   </a:t>
            </a:r>
            <a:r>
              <a:rPr lang="en-US" sz="2000" b="1" dirty="0">
                <a:solidFill>
                  <a:srgbClr val="0000FF"/>
                </a:solidFill>
                <a:latin typeface="Arial Narrow" panose="020B0606020202030204" pitchFamily="34" charset="0"/>
                <a:cs typeface="Arial" panose="020B0604020202020204" pitchFamily="34" charset="0"/>
              </a:rPr>
              <a:t>IF temperature is greater than 37.5 THEN</a:t>
            </a:r>
          </a:p>
          <a:p>
            <a:r>
              <a:rPr lang="en-US" sz="2000" b="1" dirty="0">
                <a:solidFill>
                  <a:srgbClr val="0000FF"/>
                </a:solidFill>
                <a:latin typeface="Arial Narrow" panose="020B0606020202030204" pitchFamily="34" charset="0"/>
                <a:cs typeface="Arial" panose="020B0604020202020204" pitchFamily="34" charset="0"/>
              </a:rPr>
              <a:t>	display “You are having a fever.”</a:t>
            </a:r>
          </a:p>
          <a:p>
            <a:r>
              <a:rPr lang="en-US" sz="2000" b="1" dirty="0">
                <a:solidFill>
                  <a:srgbClr val="0000FF"/>
                </a:solidFill>
                <a:latin typeface="Arial Narrow" panose="020B0606020202030204" pitchFamily="34" charset="0"/>
                <a:cs typeface="Arial" panose="020B0604020202020204" pitchFamily="34" charset="0"/>
              </a:rPr>
              <a:t>	display “You should see a doctor.”</a:t>
            </a:r>
          </a:p>
          <a:p>
            <a:r>
              <a:rPr lang="en-US" sz="2000" b="1" dirty="0">
                <a:solidFill>
                  <a:srgbClr val="0000FF"/>
                </a:solidFill>
                <a:latin typeface="Arial Narrow" panose="020B0606020202030204" pitchFamily="34" charset="0"/>
                <a:cs typeface="Arial" panose="020B0604020202020204" pitchFamily="34" charset="0"/>
              </a:rPr>
              <a:t>   ELSE</a:t>
            </a:r>
          </a:p>
          <a:p>
            <a:r>
              <a:rPr lang="en-US" sz="2000" b="1" dirty="0">
                <a:solidFill>
                  <a:srgbClr val="0000FF"/>
                </a:solidFill>
                <a:latin typeface="Arial Narrow" panose="020B0606020202030204" pitchFamily="34" charset="0"/>
                <a:cs typeface="Arial" panose="020B0604020202020204" pitchFamily="34" charset="0"/>
              </a:rPr>
              <a:t>                display “You are not having a fever.”</a:t>
            </a:r>
          </a:p>
          <a:p>
            <a:r>
              <a:rPr lang="en-US" sz="2000" b="1" dirty="0">
                <a:solidFill>
                  <a:srgbClr val="0000FF"/>
                </a:solidFill>
                <a:latin typeface="Arial Narrow" panose="020B0606020202030204" pitchFamily="34" charset="0"/>
                <a:cs typeface="Arial" panose="020B0604020202020204" pitchFamily="34" charset="0"/>
              </a:rPr>
              <a:t>	display “No MC for you today.”</a:t>
            </a:r>
          </a:p>
          <a:p>
            <a:r>
              <a:rPr lang="en-US" sz="2000" b="1" dirty="0">
                <a:solidFill>
                  <a:srgbClr val="0000FF"/>
                </a:solidFill>
                <a:latin typeface="Arial Narrow" panose="020B0606020202030204" pitchFamily="34" charset="0"/>
                <a:cs typeface="Arial" panose="020B0604020202020204" pitchFamily="34" charset="0"/>
              </a:rPr>
              <a:t>   ENDIF</a:t>
            </a:r>
          </a:p>
        </p:txBody>
      </p:sp>
      <p:sp>
        <p:nvSpPr>
          <p:cNvPr id="7" name="TextBox 6"/>
          <p:cNvSpPr txBox="1"/>
          <p:nvPr/>
        </p:nvSpPr>
        <p:spPr>
          <a:xfrm>
            <a:off x="8229600" y="4329744"/>
            <a:ext cx="1371600"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if block</a:t>
            </a:r>
            <a:endParaRPr lang="en-SG" sz="2000" i="1" dirty="0">
              <a:solidFill>
                <a:srgbClr val="FF0000"/>
              </a:solidFill>
              <a:latin typeface="Times New Roman" pitchFamily="18" charset="0"/>
              <a:cs typeface="Times New Roman" pitchFamily="18" charset="0"/>
            </a:endParaRPr>
          </a:p>
        </p:txBody>
      </p:sp>
      <p:sp>
        <p:nvSpPr>
          <p:cNvPr id="9" name="Left Brace 8"/>
          <p:cNvSpPr/>
          <p:nvPr/>
        </p:nvSpPr>
        <p:spPr bwMode="auto">
          <a:xfrm rot="10800000">
            <a:off x="7906996" y="4230004"/>
            <a:ext cx="356245" cy="599653"/>
          </a:xfrm>
          <a:prstGeom prst="leftBrace">
            <a:avLst>
              <a:gd name="adj1" fmla="val 8333"/>
              <a:gd name="adj2" fmla="val 50994"/>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10" name="TextBox 9"/>
          <p:cNvSpPr txBox="1"/>
          <p:nvPr/>
        </p:nvSpPr>
        <p:spPr>
          <a:xfrm>
            <a:off x="5257799" y="5182679"/>
            <a:ext cx="1371600"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else block</a:t>
            </a:r>
            <a:endParaRPr lang="en-SG" sz="2000" i="1" dirty="0">
              <a:solidFill>
                <a:srgbClr val="FF0000"/>
              </a:solidFill>
              <a:latin typeface="Times New Roman" pitchFamily="18" charset="0"/>
              <a:cs typeface="Times New Roman" pitchFamily="18" charset="0"/>
            </a:endParaRPr>
          </a:p>
        </p:txBody>
      </p:sp>
      <p:sp>
        <p:nvSpPr>
          <p:cNvPr id="11" name="Left Brace 10"/>
          <p:cNvSpPr/>
          <p:nvPr/>
        </p:nvSpPr>
        <p:spPr bwMode="auto">
          <a:xfrm rot="10800000">
            <a:off x="4894310" y="5101978"/>
            <a:ext cx="363489" cy="613022"/>
          </a:xfrm>
          <a:prstGeom prst="leftBrace">
            <a:avLst>
              <a:gd name="adj1" fmla="val 8333"/>
              <a:gd name="adj2" fmla="val 50994"/>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pic>
        <p:nvPicPr>
          <p:cNvPr id="12" name="Audio 11">
            <a:hlinkClick r:id="" action="ppaction://media"/>
            <a:extLst>
              <a:ext uri="{FF2B5EF4-FFF2-40B4-BE49-F238E27FC236}">
                <a16:creationId xmlns:a16="http://schemas.microsoft.com/office/drawing/2014/main" id="{0CECD9EC-ACF8-4D9A-A117-9766B7DEE5A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65806881"/>
      </p:ext>
    </p:extLst>
  </p:cSld>
  <p:clrMapOvr>
    <a:masterClrMapping/>
  </p:clrMapOvr>
  <p:transition spd="slow" advTm="2503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500"/>
                                        <p:tgtEl>
                                          <p:spTgt spid="3">
                                            <p:txEl>
                                              <p:pRg st="5" end="5"/>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2"/>
                </p:tgtEl>
              </p:cMediaNode>
            </p:audio>
          </p:childTnLst>
        </p:cTn>
      </p:par>
    </p:tnLst>
    <p:bldLst>
      <p:bldP spid="27" grpId="0" animBg="1"/>
      <p:bldP spid="7" grpId="0"/>
      <p:bldP spid="9" grpId="0" animBg="1"/>
      <p:bldP spid="10" grpId="0"/>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activities 1 and 2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3919806838"/>
      </p:ext>
    </p:extLst>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itchFamily="49" charset="0"/>
              </a:rPr>
              <a:t>if…</a:t>
            </a:r>
            <a:r>
              <a:rPr lang="en-US" dirty="0" err="1">
                <a:latin typeface="Courier New" panose="02070309020205020404" pitchFamily="49" charset="0"/>
                <a:cs typeface="Courier New" pitchFamily="49" charset="0"/>
              </a:rPr>
              <a:t>elif</a:t>
            </a:r>
            <a:r>
              <a:rPr lang="en-US" dirty="0">
                <a:latin typeface="Courier New" panose="02070309020205020404" pitchFamily="49" charset="0"/>
                <a:cs typeface="Courier New" panose="02070309020205020404" pitchFamily="49" charset="0"/>
              </a:rPr>
              <a:t>…else </a:t>
            </a:r>
            <a:r>
              <a:rPr lang="en-US" dirty="0"/>
              <a:t>Multiway Selection</a:t>
            </a:r>
            <a:endParaRPr lang="en-SG" dirty="0"/>
          </a:p>
        </p:txBody>
      </p:sp>
      <p:sp>
        <p:nvSpPr>
          <p:cNvPr id="3" name="Content Placeholder 2"/>
          <p:cNvSpPr>
            <a:spLocks noGrp="1"/>
          </p:cNvSpPr>
          <p:nvPr>
            <p:ph idx="1"/>
          </p:nvPr>
        </p:nvSpPr>
        <p:spPr>
          <a:xfrm>
            <a:off x="67416" y="833506"/>
            <a:ext cx="8924183" cy="5643493"/>
          </a:xfrm>
        </p:spPr>
        <p:txBody>
          <a:bodyPr/>
          <a:lstStyle/>
          <a:p>
            <a:pPr algn="just"/>
            <a:r>
              <a:rPr lang="en-US" dirty="0">
                <a:cs typeface="Arial" panose="020B0604020202020204" pitchFamily="34" charset="0"/>
              </a:rPr>
              <a:t>Selects from various courses of action depending on the decision made</a:t>
            </a:r>
          </a:p>
          <a:p>
            <a:pPr algn="just"/>
            <a:r>
              <a:rPr lang="en-US" dirty="0">
                <a:cs typeface="Arial" panose="020B0604020202020204" pitchFamily="34" charset="0"/>
              </a:rPr>
              <a:t>General format:</a:t>
            </a: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r>
              <a:rPr lang="en-US" sz="2400" dirty="0">
                <a:solidFill>
                  <a:srgbClr val="640064"/>
                </a:solidFill>
                <a:cs typeface="Arial" panose="020B0604020202020204" pitchFamily="34" charset="0"/>
              </a:rPr>
              <a:t>default (catch-all) condition is </a:t>
            </a:r>
          </a:p>
          <a:p>
            <a:pPr marL="0" indent="0" algn="just">
              <a:buNone/>
            </a:pPr>
            <a:r>
              <a:rPr lang="en-US" sz="2400" dirty="0">
                <a:solidFill>
                  <a:srgbClr val="640064"/>
                </a:solidFill>
                <a:cs typeface="Arial" panose="020B0604020202020204" pitchFamily="34" charset="0"/>
              </a:rPr>
              <a:t>       the </a:t>
            </a:r>
            <a:r>
              <a:rPr lang="en-US" sz="2400" dirty="0">
                <a:solidFill>
                  <a:srgbClr val="FF0000"/>
                </a:solidFill>
                <a:cs typeface="Arial" panose="020B0604020202020204" pitchFamily="34" charset="0"/>
              </a:rPr>
              <a:t>else</a:t>
            </a:r>
            <a:r>
              <a:rPr lang="en-US" sz="2400" dirty="0">
                <a:solidFill>
                  <a:srgbClr val="0000FF"/>
                </a:solidFill>
                <a:cs typeface="Arial" panose="020B0604020202020204" pitchFamily="34" charset="0"/>
              </a:rPr>
              <a:t> </a:t>
            </a:r>
            <a:r>
              <a:rPr lang="en-US" sz="2400" dirty="0">
                <a:cs typeface="Arial" panose="020B0604020202020204" pitchFamily="34" charset="0"/>
              </a:rPr>
              <a:t>statement </a:t>
            </a:r>
            <a:r>
              <a:rPr lang="en-US" sz="2400" i="1" dirty="0">
                <a:cs typeface="Arial" panose="020B0604020202020204" pitchFamily="34" charset="0"/>
              </a:rPr>
              <a:t>(optional)</a:t>
            </a:r>
            <a:endParaRPr lang="en-US" sz="2400" b="0" i="1" dirty="0">
              <a:latin typeface="Arial" panose="020B0604020202020204" pitchFamily="34" charset="0"/>
              <a:cs typeface="Arial" panose="020B0604020202020204" pitchFamily="34" charset="0"/>
            </a:endParaRPr>
          </a:p>
        </p:txBody>
      </p:sp>
      <p:sp>
        <p:nvSpPr>
          <p:cNvPr id="20" name="TextBox 19"/>
          <p:cNvSpPr txBox="1"/>
          <p:nvPr/>
        </p:nvSpPr>
        <p:spPr>
          <a:xfrm>
            <a:off x="714271" y="2254063"/>
            <a:ext cx="2930502" cy="2554545"/>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if </a:t>
            </a:r>
            <a:r>
              <a:rPr lang="en-US" sz="2000" b="1" i="1" dirty="0">
                <a:solidFill>
                  <a:srgbClr val="0000FF"/>
                </a:solidFill>
                <a:latin typeface="Calibri" panose="020F0502020204030204" pitchFamily="34" charset="0"/>
                <a:cs typeface="Calibri" panose="020F0502020204030204" pitchFamily="34" charset="0"/>
              </a:rPr>
              <a:t>condition_1</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true_statement_1</a:t>
            </a:r>
          </a:p>
          <a:p>
            <a:r>
              <a:rPr lang="en-US" sz="2000" b="1" i="1" dirty="0">
                <a:solidFill>
                  <a:srgbClr val="0000FF"/>
                </a:solidFill>
                <a:latin typeface="Calibri" panose="020F0502020204030204" pitchFamily="34" charset="0"/>
                <a:cs typeface="Calibri" panose="020F0502020204030204" pitchFamily="34" charset="0"/>
              </a:rPr>
              <a:t>  </a:t>
            </a:r>
            <a:r>
              <a:rPr lang="en-US" sz="2000" b="1" i="1" dirty="0">
                <a:solidFill>
                  <a:srgbClr val="FF0000"/>
                </a:solidFill>
                <a:latin typeface="Calibri" panose="020F0502020204030204" pitchFamily="34" charset="0"/>
                <a:cs typeface="Calibri" panose="020F0502020204030204" pitchFamily="34" charset="0"/>
              </a:rPr>
              <a:t> </a:t>
            </a:r>
            <a:r>
              <a:rPr lang="en-US" sz="2000" b="1" dirty="0" err="1">
                <a:solidFill>
                  <a:srgbClr val="FF0000"/>
                </a:solidFill>
                <a:latin typeface="Calibri" panose="020F0502020204030204" pitchFamily="34" charset="0"/>
                <a:cs typeface="Calibri" panose="020F0502020204030204" pitchFamily="34" charset="0"/>
              </a:rPr>
              <a:t>elif</a:t>
            </a:r>
            <a:r>
              <a:rPr lang="en-US" sz="2000" b="1" dirty="0">
                <a:solidFill>
                  <a:srgbClr val="FF0000"/>
                </a:solidFill>
                <a:latin typeface="Calibri" panose="020F0502020204030204" pitchFamily="34" charset="0"/>
                <a:cs typeface="Calibri" panose="020F0502020204030204" pitchFamily="34" charset="0"/>
              </a:rPr>
              <a:t> </a:t>
            </a:r>
            <a:r>
              <a:rPr lang="en-US" sz="2000" b="1" i="1" dirty="0">
                <a:solidFill>
                  <a:srgbClr val="0000FF"/>
                </a:solidFill>
                <a:latin typeface="Calibri" panose="020F0502020204030204" pitchFamily="34" charset="0"/>
                <a:cs typeface="Calibri" panose="020F0502020204030204" pitchFamily="34" charset="0"/>
              </a:rPr>
              <a:t>condition_2</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true_statement_2</a:t>
            </a:r>
          </a:p>
          <a:p>
            <a:r>
              <a:rPr lang="en-US" sz="2000" b="1" dirty="0">
                <a:solidFill>
                  <a:srgbClr val="0000FF"/>
                </a:solidFill>
                <a:latin typeface="Calibri" panose="020F0502020204030204" pitchFamily="34" charset="0"/>
                <a:cs typeface="Calibri" panose="020F0502020204030204" pitchFamily="34" charset="0"/>
              </a:rPr>
              <a:t>   </a:t>
            </a:r>
            <a:r>
              <a:rPr lang="en-US" sz="2000" b="1" dirty="0" err="1">
                <a:solidFill>
                  <a:srgbClr val="FF0000"/>
                </a:solidFill>
                <a:latin typeface="Calibri" panose="020F0502020204030204" pitchFamily="34" charset="0"/>
                <a:cs typeface="Calibri" panose="020F0502020204030204" pitchFamily="34" charset="0"/>
              </a:rPr>
              <a:t>elif</a:t>
            </a:r>
            <a:r>
              <a:rPr lang="en-US" sz="2000" b="1" dirty="0">
                <a:solidFill>
                  <a:srgbClr val="FF0000"/>
                </a:solidFill>
                <a:latin typeface="Calibri" panose="020F0502020204030204" pitchFamily="34" charset="0"/>
                <a:cs typeface="Calibri" panose="020F0502020204030204" pitchFamily="34" charset="0"/>
              </a:rPr>
              <a:t>…</a:t>
            </a:r>
          </a:p>
          <a:p>
            <a:r>
              <a:rPr lang="en-US" sz="2000" b="1" dirty="0">
                <a:solidFill>
                  <a:srgbClr val="0000FF"/>
                </a:solidFill>
                <a:latin typeface="Calibri" panose="020F0502020204030204" pitchFamily="34" charset="0"/>
                <a:cs typeface="Calibri" panose="020F0502020204030204" pitchFamily="34" charset="0"/>
              </a:rPr>
              <a:t>      …</a:t>
            </a:r>
          </a:p>
          <a:p>
            <a:r>
              <a:rPr lang="en-US" sz="2000" b="1" dirty="0">
                <a:solidFill>
                  <a:srgbClr val="0000FF"/>
                </a:solidFill>
                <a:latin typeface="Calibri" panose="020F0502020204030204" pitchFamily="34" charset="0"/>
                <a:cs typeface="Calibri" panose="020F0502020204030204" pitchFamily="34" charset="0"/>
              </a:rPr>
              <a:t>   </a:t>
            </a:r>
            <a:r>
              <a:rPr lang="en-US" sz="2000" b="1" dirty="0">
                <a:solidFill>
                  <a:srgbClr val="FF0000"/>
                </a:solidFill>
                <a:latin typeface="Calibri" panose="020F0502020204030204" pitchFamily="34" charset="0"/>
                <a:cs typeface="Calibri" panose="020F0502020204030204" pitchFamily="34" charset="0"/>
              </a:rPr>
              <a:t>else</a:t>
            </a:r>
            <a:r>
              <a:rPr lang="en-US" sz="2000" b="1" dirty="0">
                <a:solidFill>
                  <a:srgbClr val="0000FF"/>
                </a:solidFill>
                <a:latin typeface="Calibri" panose="020F0502020204030204" pitchFamily="34" charset="0"/>
                <a:cs typeface="Calibri" panose="020F0502020204030204" pitchFamily="34" charset="0"/>
              </a:rPr>
              <a:t>:</a:t>
            </a:r>
          </a:p>
          <a:p>
            <a:r>
              <a:rPr lang="en-US" sz="2000" b="1" i="1" dirty="0">
                <a:solidFill>
                  <a:srgbClr val="0000FF"/>
                </a:solidFill>
                <a:latin typeface="Calibri" panose="020F0502020204030204" pitchFamily="34" charset="0"/>
                <a:cs typeface="Calibri" panose="020F0502020204030204" pitchFamily="34" charset="0"/>
              </a:rPr>
              <a:t>      </a:t>
            </a:r>
            <a:r>
              <a:rPr lang="en-US" sz="2000" b="1" i="1" dirty="0" err="1">
                <a:solidFill>
                  <a:srgbClr val="0000FF"/>
                </a:solidFill>
                <a:latin typeface="Calibri" panose="020F0502020204030204" pitchFamily="34" charset="0"/>
                <a:cs typeface="Calibri" panose="020F0502020204030204" pitchFamily="34" charset="0"/>
              </a:rPr>
              <a:t>false_statement</a:t>
            </a:r>
            <a:endParaRPr lang="en-SG" sz="2000" b="1" dirty="0">
              <a:solidFill>
                <a:srgbClr val="0000FF"/>
              </a:solidFill>
              <a:latin typeface="Calibri" panose="020F0502020204030204" pitchFamily="34" charset="0"/>
              <a:cs typeface="Calibri" panose="020F0502020204030204" pitchFamily="34" charset="0"/>
            </a:endParaRPr>
          </a:p>
        </p:txBody>
      </p:sp>
      <p:grpSp>
        <p:nvGrpSpPr>
          <p:cNvPr id="4" name="Group 3">
            <a:extLst>
              <a:ext uri="{FF2B5EF4-FFF2-40B4-BE49-F238E27FC236}">
                <a16:creationId xmlns:a16="http://schemas.microsoft.com/office/drawing/2014/main" id="{9090D47C-A03B-4846-972A-62A6D51224BF}"/>
              </a:ext>
            </a:extLst>
          </p:cNvPr>
          <p:cNvGrpSpPr/>
          <p:nvPr/>
        </p:nvGrpSpPr>
        <p:grpSpPr>
          <a:xfrm>
            <a:off x="4135530" y="1373216"/>
            <a:ext cx="5257129" cy="4529211"/>
            <a:chOff x="4135530" y="1373216"/>
            <a:chExt cx="5257129" cy="4529211"/>
          </a:xfrm>
        </p:grpSpPr>
        <p:cxnSp>
          <p:nvCxnSpPr>
            <p:cNvPr id="27" name="Line 129"/>
            <p:cNvCxnSpPr/>
            <p:nvPr/>
          </p:nvCxnSpPr>
          <p:spPr bwMode="auto">
            <a:xfrm>
              <a:off x="5104219" y="5009416"/>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28" name="Line 130"/>
            <p:cNvCxnSpPr/>
            <p:nvPr/>
          </p:nvCxnSpPr>
          <p:spPr bwMode="auto">
            <a:xfrm>
              <a:off x="8783730" y="2182242"/>
              <a:ext cx="0" cy="2518117"/>
            </a:xfrm>
            <a:prstGeom prst="line">
              <a:avLst/>
            </a:prstGeom>
            <a:noFill/>
            <a:ln w="9525">
              <a:solidFill>
                <a:srgbClr val="000000"/>
              </a:solidFill>
              <a:round/>
              <a:headEnd/>
              <a:tailEnd type="none" w="lg" len="med"/>
            </a:ln>
            <a:extLst>
              <a:ext uri="{909E8E84-426E-40DD-AFC4-6F175D3DCCD1}">
                <a14:hiddenFill xmlns:a14="http://schemas.microsoft.com/office/drawing/2010/main">
                  <a:noFill/>
                </a14:hiddenFill>
              </a:ext>
            </a:extLst>
          </p:spPr>
        </p:cxnSp>
        <p:cxnSp>
          <p:nvCxnSpPr>
            <p:cNvPr id="29" name="Line 131"/>
            <p:cNvCxnSpPr/>
            <p:nvPr/>
          </p:nvCxnSpPr>
          <p:spPr bwMode="auto">
            <a:xfrm flipH="1">
              <a:off x="5201952" y="5475591"/>
              <a:ext cx="3581778" cy="1"/>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30" name="Line 133"/>
            <p:cNvCxnSpPr/>
            <p:nvPr/>
          </p:nvCxnSpPr>
          <p:spPr bwMode="auto">
            <a:xfrm>
              <a:off x="5115655" y="1587414"/>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1" name="Text Box 134"/>
            <p:cNvSpPr txBox="1">
              <a:spLocks noChangeArrowheads="1"/>
            </p:cNvSpPr>
            <p:nvPr/>
          </p:nvSpPr>
          <p:spPr bwMode="auto">
            <a:xfrm>
              <a:off x="4546403" y="3483623"/>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false</a:t>
              </a:r>
              <a:endParaRPr lang="en-SG" sz="1400" dirty="0">
                <a:effectLst/>
                <a:ea typeface="Verdana" panose="020B0604030504040204" pitchFamily="34" charset="0"/>
                <a:cs typeface="Verdana" panose="020B0604030504040204" pitchFamily="34" charset="0"/>
              </a:endParaRPr>
            </a:p>
          </p:txBody>
        </p:sp>
        <p:sp>
          <p:nvSpPr>
            <p:cNvPr id="33" name="Oval 32"/>
            <p:cNvSpPr>
              <a:spLocks noChangeArrowheads="1"/>
            </p:cNvSpPr>
            <p:nvPr/>
          </p:nvSpPr>
          <p:spPr bwMode="auto">
            <a:xfrm>
              <a:off x="5013559" y="1373216"/>
              <a:ext cx="212701" cy="212496"/>
            </a:xfrm>
            <a:prstGeom prst="ellipse">
              <a:avLst/>
            </a:prstGeom>
            <a:solidFill>
              <a:schemeClr val="tx1"/>
            </a:solidFill>
            <a:ln w="12700">
              <a:solidFill>
                <a:srgbClr val="000000"/>
              </a:solidFill>
              <a:round/>
              <a:headEnd/>
              <a:tailEnd/>
            </a:ln>
            <a:effectLst/>
            <a:extLst/>
          </p:spPr>
          <p:txBody>
            <a:bodyPr rot="0" vert="horz" wrap="square" lIns="91440" tIns="45720" rIns="91440" bIns="45720" anchor="ctr" anchorCtr="0" upright="1">
              <a:noAutofit/>
            </a:bodyPr>
            <a:lstStyle/>
            <a:p>
              <a:endParaRPr lang="en-SG"/>
            </a:p>
          </p:txBody>
        </p:sp>
        <p:cxnSp>
          <p:nvCxnSpPr>
            <p:cNvPr id="34" name="Line 133"/>
            <p:cNvCxnSpPr/>
            <p:nvPr/>
          </p:nvCxnSpPr>
          <p:spPr bwMode="auto">
            <a:xfrm>
              <a:off x="5126130" y="3504594"/>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6" name="Rounded Rectangle 35"/>
            <p:cNvSpPr/>
            <p:nvPr/>
          </p:nvSpPr>
          <p:spPr bwMode="auto">
            <a:xfrm>
              <a:off x="4321564" y="4497416"/>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7" name="TextBox 36"/>
            <p:cNvSpPr txBox="1"/>
            <p:nvPr/>
          </p:nvSpPr>
          <p:spPr>
            <a:xfrm>
              <a:off x="4440330" y="4573435"/>
              <a:ext cx="2408144" cy="307777"/>
            </a:xfrm>
            <a:prstGeom prst="rect">
              <a:avLst/>
            </a:prstGeom>
            <a:noFill/>
          </p:spPr>
          <p:txBody>
            <a:bodyPr wrap="square" rtlCol="0">
              <a:spAutoFit/>
            </a:bodyPr>
            <a:lstStyle/>
            <a:p>
              <a:r>
                <a:rPr lang="en-US" sz="1400" dirty="0"/>
                <a:t>Do Action_N+1</a:t>
              </a:r>
            </a:p>
          </p:txBody>
        </p:sp>
        <p:cxnSp>
          <p:nvCxnSpPr>
            <p:cNvPr id="23" name="Line 151"/>
            <p:cNvCxnSpPr/>
            <p:nvPr/>
          </p:nvCxnSpPr>
          <p:spPr bwMode="auto">
            <a:xfrm>
              <a:off x="5108031" y="5554296"/>
              <a:ext cx="0" cy="348131"/>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grpSp>
          <p:nvGrpSpPr>
            <p:cNvPr id="7" name="Group 6"/>
            <p:cNvGrpSpPr/>
            <p:nvPr/>
          </p:nvGrpSpPr>
          <p:grpSpPr>
            <a:xfrm>
              <a:off x="4135530" y="1828800"/>
              <a:ext cx="5008470" cy="613182"/>
              <a:chOff x="4191000" y="2055784"/>
              <a:chExt cx="5008470" cy="613182"/>
            </a:xfrm>
          </p:grpSpPr>
          <p:sp>
            <p:nvSpPr>
              <p:cNvPr id="24" name="AutoShape 125"/>
              <p:cNvSpPr>
                <a:spLocks noChangeArrowheads="1"/>
              </p:cNvSpPr>
              <p:nvPr/>
            </p:nvSpPr>
            <p:spPr bwMode="auto">
              <a:xfrm>
                <a:off x="4191000" y="2172256"/>
                <a:ext cx="1988752" cy="496710"/>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25" name="Text Box 124"/>
              <p:cNvSpPr txBox="1">
                <a:spLocks noChangeArrowheads="1"/>
              </p:cNvSpPr>
              <p:nvPr/>
            </p:nvSpPr>
            <p:spPr bwMode="auto">
              <a:xfrm>
                <a:off x="4601873" y="2243656"/>
                <a:ext cx="1308936" cy="322855"/>
              </a:xfrm>
              <a:prstGeom prst="rect">
                <a:avLst/>
              </a:prstGeom>
              <a:noFill/>
              <a:ln>
                <a:noFill/>
              </a:ln>
              <a:extLst/>
            </p:spPr>
            <p:txBody>
              <a:bodyPr rot="0" vert="horz" wrap="square" lIns="91440" tIns="45720" rIns="91440" bIns="45720" anchor="t" anchorCtr="0" upright="1">
                <a:noAutofit/>
              </a:bodyPr>
              <a:lstStyle/>
              <a:p>
                <a:pPr marL="0" marR="0">
                  <a:spcBef>
                    <a:spcPts val="0"/>
                  </a:spcBef>
                  <a:spcAft>
                    <a:spcPts val="0"/>
                  </a:spcAft>
                </a:pPr>
                <a:r>
                  <a:rPr lang="en-SG" sz="1400" dirty="0">
                    <a:effectLst/>
                    <a:ea typeface="Verdana" panose="020B0604030504040204" pitchFamily="34" charset="0"/>
                    <a:cs typeface="Verdana" panose="020B0604030504040204" pitchFamily="34" charset="0"/>
                  </a:rPr>
                  <a:t>Condition_1</a:t>
                </a:r>
              </a:p>
            </p:txBody>
          </p:sp>
          <p:cxnSp>
            <p:nvCxnSpPr>
              <p:cNvPr id="26" name="Line 126"/>
              <p:cNvCxnSpPr/>
              <p:nvPr/>
            </p:nvCxnSpPr>
            <p:spPr bwMode="auto">
              <a:xfrm>
                <a:off x="6181879" y="2427250"/>
                <a:ext cx="531273" cy="0"/>
              </a:xfrm>
              <a:prstGeom prst="line">
                <a:avLst/>
              </a:prstGeom>
              <a:noFill/>
              <a:ln w="9525">
                <a:solidFill>
                  <a:srgbClr val="000000"/>
                </a:solidFill>
                <a:round/>
                <a:headEnd type="none" w="med" len="med"/>
                <a:tailEnd type="arrow" w="med" len="med"/>
              </a:ln>
              <a:extLst>
                <a:ext uri="{909E8E84-426E-40DD-AFC4-6F175D3DCCD1}">
                  <a14:hiddenFill xmlns:a14="http://schemas.microsoft.com/office/drawing/2010/main">
                    <a:noFill/>
                  </a14:hiddenFill>
                </a:ext>
              </a:extLst>
            </p:spPr>
          </p:cxnSp>
          <p:sp>
            <p:nvSpPr>
              <p:cNvPr id="32" name="Text Box 135"/>
              <p:cNvSpPr txBox="1">
                <a:spLocks noChangeArrowheads="1"/>
              </p:cNvSpPr>
              <p:nvPr/>
            </p:nvSpPr>
            <p:spPr bwMode="auto">
              <a:xfrm>
                <a:off x="6096000" y="2055784"/>
                <a:ext cx="888461"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true</a:t>
                </a:r>
              </a:p>
            </p:txBody>
          </p:sp>
          <p:grpSp>
            <p:nvGrpSpPr>
              <p:cNvPr id="6" name="Group 5"/>
              <p:cNvGrpSpPr/>
              <p:nvPr/>
            </p:nvGrpSpPr>
            <p:grpSpPr>
              <a:xfrm>
                <a:off x="6705600" y="2202381"/>
                <a:ext cx="2493870" cy="466585"/>
                <a:chOff x="6705600" y="2202381"/>
                <a:chExt cx="2493870" cy="466585"/>
              </a:xfrm>
            </p:grpSpPr>
            <p:sp>
              <p:nvSpPr>
                <p:cNvPr id="35" name="Rounded Rectangle 34"/>
                <p:cNvSpPr/>
                <p:nvPr/>
              </p:nvSpPr>
              <p:spPr bwMode="auto">
                <a:xfrm>
                  <a:off x="6705600" y="2202381"/>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8" name="TextBox 37"/>
                <p:cNvSpPr txBox="1"/>
                <p:nvPr/>
              </p:nvSpPr>
              <p:spPr>
                <a:xfrm>
                  <a:off x="6791326" y="2283023"/>
                  <a:ext cx="2408144" cy="307777"/>
                </a:xfrm>
                <a:prstGeom prst="rect">
                  <a:avLst/>
                </a:prstGeom>
                <a:noFill/>
              </p:spPr>
              <p:txBody>
                <a:bodyPr wrap="square" rtlCol="0">
                  <a:spAutoFit/>
                </a:bodyPr>
                <a:lstStyle/>
                <a:p>
                  <a:r>
                    <a:rPr lang="en-US" sz="1400" dirty="0"/>
                    <a:t>Do Action_1</a:t>
                  </a:r>
                </a:p>
              </p:txBody>
            </p:sp>
          </p:grpSp>
        </p:grpSp>
        <p:grpSp>
          <p:nvGrpSpPr>
            <p:cNvPr id="40" name="Group 39"/>
            <p:cNvGrpSpPr/>
            <p:nvPr/>
          </p:nvGrpSpPr>
          <p:grpSpPr>
            <a:xfrm>
              <a:off x="4135530" y="2817434"/>
              <a:ext cx="5008470" cy="613182"/>
              <a:chOff x="4191000" y="2055784"/>
              <a:chExt cx="5008470" cy="613182"/>
            </a:xfrm>
          </p:grpSpPr>
          <p:sp>
            <p:nvSpPr>
              <p:cNvPr id="41" name="AutoShape 125"/>
              <p:cNvSpPr>
                <a:spLocks noChangeArrowheads="1"/>
              </p:cNvSpPr>
              <p:nvPr/>
            </p:nvSpPr>
            <p:spPr bwMode="auto">
              <a:xfrm>
                <a:off x="4191000" y="2172256"/>
                <a:ext cx="1988752" cy="496710"/>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42" name="Text Box 124"/>
              <p:cNvSpPr txBox="1">
                <a:spLocks noChangeArrowheads="1"/>
              </p:cNvSpPr>
              <p:nvPr/>
            </p:nvSpPr>
            <p:spPr bwMode="auto">
              <a:xfrm>
                <a:off x="4552596" y="2243656"/>
                <a:ext cx="1467204" cy="331140"/>
              </a:xfrm>
              <a:prstGeom prst="rect">
                <a:avLst/>
              </a:prstGeom>
              <a:noFill/>
              <a:ln>
                <a:noFill/>
              </a:ln>
              <a:extLst/>
            </p:spPr>
            <p:txBody>
              <a:bodyPr rot="0" vert="horz" wrap="square" lIns="91440" tIns="45720" rIns="91440" bIns="45720" anchor="t" anchorCtr="0" upright="1">
                <a:noAutofit/>
              </a:bodyPr>
              <a:lstStyle/>
              <a:p>
                <a:pPr marL="0" marR="0">
                  <a:spcBef>
                    <a:spcPts val="0"/>
                  </a:spcBef>
                  <a:spcAft>
                    <a:spcPts val="0"/>
                  </a:spcAft>
                </a:pPr>
                <a:r>
                  <a:rPr lang="en-SG" sz="1400" dirty="0">
                    <a:effectLst/>
                    <a:ea typeface="Verdana" panose="020B0604030504040204" pitchFamily="34" charset="0"/>
                    <a:cs typeface="Verdana" panose="020B0604030504040204" pitchFamily="34" charset="0"/>
                  </a:rPr>
                  <a:t>Condition_2</a:t>
                </a:r>
              </a:p>
            </p:txBody>
          </p:sp>
          <p:sp>
            <p:nvSpPr>
              <p:cNvPr id="44" name="Text Box 135"/>
              <p:cNvSpPr txBox="1">
                <a:spLocks noChangeArrowheads="1"/>
              </p:cNvSpPr>
              <p:nvPr/>
            </p:nvSpPr>
            <p:spPr bwMode="auto">
              <a:xfrm>
                <a:off x="6096000" y="2055784"/>
                <a:ext cx="888461"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true</a:t>
                </a:r>
              </a:p>
            </p:txBody>
          </p:sp>
          <p:grpSp>
            <p:nvGrpSpPr>
              <p:cNvPr id="45" name="Group 44"/>
              <p:cNvGrpSpPr/>
              <p:nvPr/>
            </p:nvGrpSpPr>
            <p:grpSpPr>
              <a:xfrm>
                <a:off x="6705600" y="2202381"/>
                <a:ext cx="2493870" cy="466585"/>
                <a:chOff x="6705600" y="2202381"/>
                <a:chExt cx="2493870" cy="466585"/>
              </a:xfrm>
            </p:grpSpPr>
            <p:sp>
              <p:nvSpPr>
                <p:cNvPr id="46" name="Rounded Rectangle 45"/>
                <p:cNvSpPr/>
                <p:nvPr/>
              </p:nvSpPr>
              <p:spPr bwMode="auto">
                <a:xfrm>
                  <a:off x="6705600" y="2202381"/>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47" name="TextBox 46"/>
                <p:cNvSpPr txBox="1"/>
                <p:nvPr/>
              </p:nvSpPr>
              <p:spPr>
                <a:xfrm>
                  <a:off x="6791326" y="2283023"/>
                  <a:ext cx="2408144" cy="307777"/>
                </a:xfrm>
                <a:prstGeom prst="rect">
                  <a:avLst/>
                </a:prstGeom>
                <a:noFill/>
              </p:spPr>
              <p:txBody>
                <a:bodyPr wrap="square" rtlCol="0">
                  <a:spAutoFit/>
                </a:bodyPr>
                <a:lstStyle/>
                <a:p>
                  <a:r>
                    <a:rPr lang="en-US" sz="1400" dirty="0"/>
                    <a:t>Do Action_2</a:t>
                  </a:r>
                </a:p>
              </p:txBody>
            </p:sp>
          </p:grpSp>
        </p:grpSp>
        <p:sp>
          <p:nvSpPr>
            <p:cNvPr id="48" name="Text Box 134"/>
            <p:cNvSpPr txBox="1">
              <a:spLocks noChangeArrowheads="1"/>
            </p:cNvSpPr>
            <p:nvPr/>
          </p:nvSpPr>
          <p:spPr bwMode="auto">
            <a:xfrm>
              <a:off x="4473792" y="2508159"/>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false</a:t>
              </a:r>
              <a:endParaRPr lang="en-SG" sz="1400" dirty="0">
                <a:effectLst/>
                <a:ea typeface="Verdana" panose="020B0604030504040204" pitchFamily="34" charset="0"/>
                <a:cs typeface="Verdana" panose="020B0604030504040204" pitchFamily="34" charset="0"/>
              </a:endParaRPr>
            </a:p>
          </p:txBody>
        </p:sp>
        <p:cxnSp>
          <p:nvCxnSpPr>
            <p:cNvPr id="49" name="Line 133"/>
            <p:cNvCxnSpPr>
              <a:endCxn id="41" idx="0"/>
            </p:cNvCxnSpPr>
            <p:nvPr/>
          </p:nvCxnSpPr>
          <p:spPr bwMode="auto">
            <a:xfrm>
              <a:off x="5126130" y="2440016"/>
              <a:ext cx="3776" cy="49389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50" name="Line 126"/>
            <p:cNvCxnSpPr/>
            <p:nvPr/>
          </p:nvCxnSpPr>
          <p:spPr bwMode="auto">
            <a:xfrm flipV="1">
              <a:off x="8442998" y="3197323"/>
              <a:ext cx="340732" cy="3721"/>
            </a:xfrm>
            <a:prstGeom prst="line">
              <a:avLst/>
            </a:prstGeom>
            <a:noFill/>
            <a:ln w="9525">
              <a:solidFill>
                <a:srgbClr val="000000"/>
              </a:solidFill>
              <a:round/>
              <a:headEnd type="none" w="med" len="med"/>
              <a:tailEnd type="arrow" w="med" len="med"/>
            </a:ln>
            <a:extLst>
              <a:ext uri="{909E8E84-426E-40DD-AFC4-6F175D3DCCD1}">
                <a14:hiddenFill xmlns:a14="http://schemas.microsoft.com/office/drawing/2010/main">
                  <a:noFill/>
                </a14:hiddenFill>
              </a:ext>
            </a:extLst>
          </p:spPr>
        </p:cxnSp>
        <p:cxnSp>
          <p:nvCxnSpPr>
            <p:cNvPr id="51" name="Line 126"/>
            <p:cNvCxnSpPr/>
            <p:nvPr/>
          </p:nvCxnSpPr>
          <p:spPr bwMode="auto">
            <a:xfrm flipV="1">
              <a:off x="8442998" y="2207695"/>
              <a:ext cx="340732" cy="3721"/>
            </a:xfrm>
            <a:prstGeom prst="line">
              <a:avLst/>
            </a:prstGeom>
            <a:noFill/>
            <a:ln w="9525">
              <a:solidFill>
                <a:srgbClr val="000000"/>
              </a:solidFill>
              <a:round/>
              <a:headEnd type="none" w="med" len="med"/>
              <a:tailEnd type="arrow" w="med" len="med"/>
            </a:ln>
            <a:extLst>
              <a:ext uri="{909E8E84-426E-40DD-AFC4-6F175D3DCCD1}">
                <a14:hiddenFill xmlns:a14="http://schemas.microsoft.com/office/drawing/2010/main">
                  <a:noFill/>
                </a14:hiddenFill>
              </a:ext>
            </a:extLst>
          </p:spPr>
        </p:cxnSp>
        <p:cxnSp>
          <p:nvCxnSpPr>
            <p:cNvPr id="53" name="Line 126"/>
            <p:cNvCxnSpPr/>
            <p:nvPr/>
          </p:nvCxnSpPr>
          <p:spPr bwMode="auto">
            <a:xfrm>
              <a:off x="6116730" y="3202016"/>
              <a:ext cx="531273" cy="0"/>
            </a:xfrm>
            <a:prstGeom prst="line">
              <a:avLst/>
            </a:prstGeom>
            <a:noFill/>
            <a:ln w="9525">
              <a:solidFill>
                <a:srgbClr val="000000"/>
              </a:solidFill>
              <a:round/>
              <a:headEnd type="none" w="med" len="med"/>
              <a:tailEnd type="arrow" w="med" len="med"/>
            </a:ln>
            <a:extLst>
              <a:ext uri="{909E8E84-426E-40DD-AFC4-6F175D3DCCD1}">
                <a14:hiddenFill xmlns:a14="http://schemas.microsoft.com/office/drawing/2010/main">
                  <a:noFill/>
                </a14:hiddenFill>
              </a:ext>
            </a:extLst>
          </p:spPr>
        </p:cxnSp>
        <p:sp>
          <p:nvSpPr>
            <p:cNvPr id="55" name="Text Box 134"/>
            <p:cNvSpPr txBox="1">
              <a:spLocks noChangeArrowheads="1"/>
            </p:cNvSpPr>
            <p:nvPr/>
          </p:nvSpPr>
          <p:spPr bwMode="auto">
            <a:xfrm>
              <a:off x="5007192" y="3811616"/>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a:t>
              </a:r>
            </a:p>
            <a:p>
              <a:pPr marL="0" marR="0">
                <a:spcBef>
                  <a:spcPts val="0"/>
                </a:spcBef>
                <a:spcAft>
                  <a:spcPts val="0"/>
                </a:spcAft>
              </a:pPr>
              <a:r>
                <a:rPr lang="en-SG" sz="1400" dirty="0">
                  <a:effectLst/>
                  <a:ea typeface="Verdana" panose="020B0604030504040204" pitchFamily="34" charset="0"/>
                  <a:cs typeface="Verdana" panose="020B0604030504040204" pitchFamily="34" charset="0"/>
                </a:rPr>
                <a:t>.</a:t>
              </a:r>
            </a:p>
            <a:p>
              <a:pPr marL="0" marR="0">
                <a:spcBef>
                  <a:spcPts val="0"/>
                </a:spcBef>
                <a:spcAft>
                  <a:spcPts val="0"/>
                </a:spcAft>
              </a:pPr>
              <a:r>
                <a:rPr lang="en-SG" sz="1400" dirty="0">
                  <a:ea typeface="Verdana" panose="020B0604030504040204" pitchFamily="34" charset="0"/>
                  <a:cs typeface="Verdana" panose="020B0604030504040204" pitchFamily="34" charset="0"/>
                </a:rPr>
                <a:t>.</a:t>
              </a:r>
              <a:endParaRPr lang="en-SG" sz="1400" dirty="0">
                <a:effectLst/>
                <a:ea typeface="Verdana" panose="020B0604030504040204" pitchFamily="34" charset="0"/>
                <a:cs typeface="Verdana" panose="020B0604030504040204" pitchFamily="34" charset="0"/>
              </a:endParaRPr>
            </a:p>
          </p:txBody>
        </p:sp>
        <p:sp>
          <p:nvSpPr>
            <p:cNvPr id="56" name="Text Box 134"/>
            <p:cNvSpPr txBox="1">
              <a:spLocks noChangeArrowheads="1"/>
            </p:cNvSpPr>
            <p:nvPr/>
          </p:nvSpPr>
          <p:spPr bwMode="auto">
            <a:xfrm>
              <a:off x="8664121" y="4700359"/>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a:t>
              </a:r>
            </a:p>
            <a:p>
              <a:pPr marL="0" marR="0">
                <a:spcBef>
                  <a:spcPts val="0"/>
                </a:spcBef>
                <a:spcAft>
                  <a:spcPts val="0"/>
                </a:spcAft>
              </a:pPr>
              <a:r>
                <a:rPr lang="en-SG" sz="1400" dirty="0">
                  <a:effectLst/>
                  <a:ea typeface="Verdana" panose="020B0604030504040204" pitchFamily="34" charset="0"/>
                  <a:cs typeface="Verdana" panose="020B0604030504040204" pitchFamily="34" charset="0"/>
                </a:rPr>
                <a:t>.</a:t>
              </a:r>
            </a:p>
            <a:p>
              <a:pPr marL="0" marR="0">
                <a:spcBef>
                  <a:spcPts val="0"/>
                </a:spcBef>
                <a:spcAft>
                  <a:spcPts val="0"/>
                </a:spcAft>
              </a:pPr>
              <a:r>
                <a:rPr lang="en-SG" sz="1400" dirty="0">
                  <a:ea typeface="Verdana" panose="020B0604030504040204" pitchFamily="34" charset="0"/>
                  <a:cs typeface="Verdana" panose="020B0604030504040204" pitchFamily="34" charset="0"/>
                </a:rPr>
                <a:t>.</a:t>
              </a:r>
              <a:endParaRPr lang="en-SG" sz="1400" dirty="0">
                <a:effectLst/>
                <a:ea typeface="Verdana" panose="020B0604030504040204" pitchFamily="34" charset="0"/>
                <a:cs typeface="Verdana" panose="020B0604030504040204" pitchFamily="34" charset="0"/>
              </a:endParaRPr>
            </a:p>
          </p:txBody>
        </p:sp>
        <p:sp>
          <p:nvSpPr>
            <p:cNvPr id="5" name="Oval 4"/>
            <p:cNvSpPr/>
            <p:nvPr/>
          </p:nvSpPr>
          <p:spPr bwMode="auto">
            <a:xfrm>
              <a:off x="5007192" y="5367223"/>
              <a:ext cx="187073" cy="187073"/>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pic>
        <p:nvPicPr>
          <p:cNvPr id="9" name="Audio 8">
            <a:hlinkClick r:id="" action="ppaction://media"/>
            <a:extLst>
              <a:ext uri="{FF2B5EF4-FFF2-40B4-BE49-F238E27FC236}">
                <a16:creationId xmlns:a16="http://schemas.microsoft.com/office/drawing/2014/main" id="{D1B1BB89-275C-440B-8AE7-F99C7298503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633973767"/>
      </p:ext>
    </p:extLst>
  </p:cSld>
  <p:clrMapOvr>
    <a:masterClrMapping/>
  </p:clrMapOvr>
  <p:transition spd="slow" advTm="91154">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par>
                                <p:cTn id="12" presetID="22" presetClass="entr" presetSubtype="1"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up)">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9"/>
                </p:tgtEl>
              </p:cMediaNode>
            </p:audio>
          </p:childTnLst>
        </p:cTn>
      </p:par>
    </p:tnLst>
    <p:bldLst>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a:t>
            </a:r>
            <a:r>
              <a:rPr lang="en-US" dirty="0" err="1">
                <a:latin typeface="Courier New" pitchFamily="49" charset="0"/>
                <a:cs typeface="Courier New" pitchFamily="49" charset="0"/>
              </a:rPr>
              <a:t>elif</a:t>
            </a:r>
            <a:r>
              <a:rPr lang="en-US" dirty="0">
                <a:latin typeface="Courier New" pitchFamily="49" charset="0"/>
                <a:cs typeface="Courier New" pitchFamily="49" charset="0"/>
              </a:rPr>
              <a:t>…else </a:t>
            </a:r>
            <a:r>
              <a:rPr lang="en-US" dirty="0"/>
              <a:t>Multiway Selection</a:t>
            </a:r>
            <a:endParaRPr lang="en-SG" dirty="0"/>
          </a:p>
        </p:txBody>
      </p:sp>
      <p:pic>
        <p:nvPicPr>
          <p:cNvPr id="5" name="Content Placeholder 4"/>
          <p:cNvPicPr>
            <a:picLocks noGrp="1" noChangeAspect="1"/>
          </p:cNvPicPr>
          <p:nvPr>
            <p:ph idx="1"/>
          </p:nvPr>
        </p:nvPicPr>
        <p:blipFill>
          <a:blip r:embed="rId5"/>
          <a:stretch>
            <a:fillRect/>
          </a:stretch>
        </p:blipFill>
        <p:spPr>
          <a:xfrm>
            <a:off x="762000" y="1506028"/>
            <a:ext cx="8153400" cy="2093344"/>
          </a:xfrm>
          <a:prstGeom prst="rect">
            <a:avLst/>
          </a:prstGeom>
        </p:spPr>
      </p:pic>
      <p:graphicFrame>
        <p:nvGraphicFramePr>
          <p:cNvPr id="3" name="Table 2"/>
          <p:cNvGraphicFramePr>
            <a:graphicFrameLocks noGrp="1"/>
          </p:cNvGraphicFramePr>
          <p:nvPr>
            <p:extLst/>
          </p:nvPr>
        </p:nvGraphicFramePr>
        <p:xfrm>
          <a:off x="152400" y="1600200"/>
          <a:ext cx="685800" cy="1905000"/>
        </p:xfrm>
        <a:graphic>
          <a:graphicData uri="http://schemas.openxmlformats.org/drawingml/2006/table">
            <a:tbl>
              <a:tblPr firstRow="1" bandRow="1">
                <a:tableStyleId>{5C22544A-7EE6-4342-B048-85BDC9FD1C3A}</a:tableStyleId>
              </a:tblPr>
              <a:tblGrid>
                <a:gridCol w="685800">
                  <a:extLst>
                    <a:ext uri="{9D8B030D-6E8A-4147-A177-3AD203B41FA5}">
                      <a16:colId xmlns:a16="http://schemas.microsoft.com/office/drawing/2014/main" val="20000"/>
                    </a:ext>
                  </a:extLst>
                </a:gridCol>
              </a:tblGrid>
              <a:tr h="381000">
                <a:tc>
                  <a:txBody>
                    <a:bodyPr/>
                    <a:lstStyle/>
                    <a:p>
                      <a:r>
                        <a:rPr lang="en-US" dirty="0"/>
                        <a:t>HR</a:t>
                      </a:r>
                      <a:endParaRPr lang="en-SG" dirty="0"/>
                    </a:p>
                  </a:txBody>
                  <a:tcPr/>
                </a:tc>
                <a:extLst>
                  <a:ext uri="{0D108BD9-81ED-4DB2-BD59-A6C34878D82A}">
                    <a16:rowId xmlns:a16="http://schemas.microsoft.com/office/drawing/2014/main" val="10000"/>
                  </a:ext>
                </a:extLst>
              </a:tr>
              <a:tr h="381000">
                <a:tc>
                  <a:txBody>
                    <a:bodyPr/>
                    <a:lstStyle/>
                    <a:p>
                      <a:r>
                        <a:rPr lang="en-US" dirty="0"/>
                        <a:t>HR1</a:t>
                      </a:r>
                      <a:endParaRPr lang="en-SG" dirty="0"/>
                    </a:p>
                  </a:txBody>
                  <a:tcPr/>
                </a:tc>
                <a:extLst>
                  <a:ext uri="{0D108BD9-81ED-4DB2-BD59-A6C34878D82A}">
                    <a16:rowId xmlns:a16="http://schemas.microsoft.com/office/drawing/2014/main" val="10001"/>
                  </a:ext>
                </a:extLst>
              </a:tr>
              <a:tr h="381000">
                <a:tc>
                  <a:txBody>
                    <a:bodyPr/>
                    <a:lstStyle/>
                    <a:p>
                      <a:r>
                        <a:rPr lang="en-US" dirty="0"/>
                        <a:t>HR2</a:t>
                      </a:r>
                      <a:endParaRPr lang="en-SG" dirty="0"/>
                    </a:p>
                  </a:txBody>
                  <a:tcPr/>
                </a:tc>
                <a:extLst>
                  <a:ext uri="{0D108BD9-81ED-4DB2-BD59-A6C34878D82A}">
                    <a16:rowId xmlns:a16="http://schemas.microsoft.com/office/drawing/2014/main" val="10002"/>
                  </a:ext>
                </a:extLst>
              </a:tr>
              <a:tr h="381000">
                <a:tc>
                  <a:txBody>
                    <a:bodyPr/>
                    <a:lstStyle/>
                    <a:p>
                      <a:r>
                        <a:rPr lang="en-US" dirty="0"/>
                        <a:t>HR3</a:t>
                      </a:r>
                      <a:endParaRPr lang="en-SG" dirty="0"/>
                    </a:p>
                  </a:txBody>
                  <a:tcPr/>
                </a:tc>
                <a:extLst>
                  <a:ext uri="{0D108BD9-81ED-4DB2-BD59-A6C34878D82A}">
                    <a16:rowId xmlns:a16="http://schemas.microsoft.com/office/drawing/2014/main" val="10003"/>
                  </a:ext>
                </a:extLst>
              </a:tr>
              <a:tr h="381000">
                <a:tc>
                  <a:txBody>
                    <a:bodyPr/>
                    <a:lstStyle/>
                    <a:p>
                      <a:r>
                        <a:rPr lang="en-US" dirty="0"/>
                        <a:t>HR4</a:t>
                      </a:r>
                      <a:endParaRPr lang="en-SG" dirty="0"/>
                    </a:p>
                  </a:txBody>
                  <a:tcPr/>
                </a:tc>
                <a:extLst>
                  <a:ext uri="{0D108BD9-81ED-4DB2-BD59-A6C34878D82A}">
                    <a16:rowId xmlns:a16="http://schemas.microsoft.com/office/drawing/2014/main" val="10004"/>
                  </a:ext>
                </a:extLst>
              </a:tr>
            </a:tbl>
          </a:graphicData>
        </a:graphic>
      </p:graphicFrame>
      <p:sp>
        <p:nvSpPr>
          <p:cNvPr id="6" name="Content Placeholder 2">
            <a:extLst>
              <a:ext uri="{FF2B5EF4-FFF2-40B4-BE49-F238E27FC236}">
                <a16:creationId xmlns:a16="http://schemas.microsoft.com/office/drawing/2014/main" id="{C640CFFE-FB2E-4FF7-9BB7-AAC9C5733D75}"/>
              </a:ext>
            </a:extLst>
          </p:cNvPr>
          <p:cNvSpPr txBox="1">
            <a:spLocks/>
          </p:cNvSpPr>
          <p:nvPr/>
        </p:nvSpPr>
        <p:spPr bwMode="auto">
          <a:xfrm>
            <a:off x="67416" y="833506"/>
            <a:ext cx="8924183" cy="56434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7200" indent="-457200" algn="l" rtl="0" eaLnBrk="0" fontAlgn="base" hangingPunct="0">
              <a:spcBef>
                <a:spcPct val="20000"/>
              </a:spcBef>
              <a:spcAft>
                <a:spcPct val="0"/>
              </a:spcAft>
              <a:buClr>
                <a:srgbClr val="660066"/>
              </a:buClr>
              <a:buSzPct val="80000"/>
              <a:buFont typeface="Wingdings" panose="05000000000000000000" pitchFamily="2" charset="2"/>
              <a:buChar char="q"/>
              <a:defRPr sz="2800" b="1">
                <a:solidFill>
                  <a:srgbClr val="660033"/>
                </a:solidFill>
                <a:latin typeface="Arial Narrow" panose="020B0606020202030204" pitchFamily="34" charset="0"/>
                <a:ea typeface="+mn-ea"/>
                <a:cs typeface="+mn-cs"/>
              </a:defRPr>
            </a:lvl1pPr>
            <a:lvl2pPr marL="800100" indent="-342900" algn="l" rtl="0" eaLnBrk="0" fontAlgn="base" hangingPunct="0">
              <a:spcBef>
                <a:spcPct val="20000"/>
              </a:spcBef>
              <a:spcAft>
                <a:spcPct val="0"/>
              </a:spcAft>
              <a:buFont typeface="Wingdings" panose="05000000000000000000" pitchFamily="2" charset="2"/>
              <a:buChar char="ü"/>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082EB8"/>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60033"/>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60033"/>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lgn="just"/>
            <a:r>
              <a:rPr lang="en-US" kern="0" dirty="0">
                <a:cs typeface="Arial" panose="020B0604020202020204" pitchFamily="34" charset="0"/>
              </a:rPr>
              <a:t>Example: Body Mass Index (BMI)</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A4B9A1D-4969-4BEA-9082-831FFEFB7881}"/>
                  </a:ext>
                </a:extLst>
              </p:cNvPr>
              <p:cNvSpPr txBox="1"/>
              <p:nvPr/>
            </p:nvSpPr>
            <p:spPr>
              <a:xfrm>
                <a:off x="2514600" y="4015033"/>
                <a:ext cx="3581400" cy="89377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2800" b="0" i="0" smtClean="0">
                          <a:latin typeface="Cambria Math" panose="02040503050406030204" pitchFamily="18" charset="0"/>
                        </a:rPr>
                        <m:t>BMI</m:t>
                      </m:r>
                      <m:r>
                        <m:rPr>
                          <m:nor/>
                        </m:rPr>
                        <a:rPr lang="en-US" sz="2800" b="0" i="0" smtClean="0">
                          <a:latin typeface="Cambria Math" panose="02040503050406030204" pitchFamily="18" charset="0"/>
                        </a:rPr>
                        <m:t> = </m:t>
                      </m:r>
                      <m:f>
                        <m:fPr>
                          <m:ctrlPr>
                            <a:rPr lang="en-US" sz="2800" b="0" i="1" smtClean="0">
                              <a:latin typeface="Cambria Math" panose="02040503050406030204" pitchFamily="18" charset="0"/>
                            </a:rPr>
                          </m:ctrlPr>
                        </m:fPr>
                        <m:num>
                          <m:r>
                            <m:rPr>
                              <m:nor/>
                            </m:rPr>
                            <a:rPr lang="en-US" sz="2800" b="0" i="0" smtClean="0">
                              <a:latin typeface="Cambria Math" panose="02040503050406030204" pitchFamily="18" charset="0"/>
                            </a:rPr>
                            <m:t>weight</m:t>
                          </m:r>
                          <m:r>
                            <m:rPr>
                              <m:nor/>
                            </m:rPr>
                            <a:rPr lang="en-US" sz="2800" b="0" i="0" smtClean="0">
                              <a:latin typeface="Cambria Math" panose="02040503050406030204" pitchFamily="18" charset="0"/>
                            </a:rPr>
                            <m:t> </m:t>
                          </m:r>
                          <m:r>
                            <m:rPr>
                              <m:nor/>
                            </m:rPr>
                            <a:rPr lang="en-US" sz="2800" b="0" i="0" smtClean="0">
                              <a:latin typeface="Cambria Math" panose="02040503050406030204" pitchFamily="18" charset="0"/>
                            </a:rPr>
                            <m:t>in</m:t>
                          </m:r>
                          <m:r>
                            <m:rPr>
                              <m:nor/>
                            </m:rPr>
                            <a:rPr lang="en-US" sz="2800" b="0" i="0" smtClean="0">
                              <a:latin typeface="Cambria Math" panose="02040503050406030204" pitchFamily="18" charset="0"/>
                            </a:rPr>
                            <m:t> </m:t>
                          </m:r>
                          <m:r>
                            <m:rPr>
                              <m:nor/>
                            </m:rPr>
                            <a:rPr lang="en-US" sz="2800" b="0" i="0" smtClean="0">
                              <a:latin typeface="Cambria Math" panose="02040503050406030204" pitchFamily="18" charset="0"/>
                            </a:rPr>
                            <m:t>kg</m:t>
                          </m:r>
                          <m:r>
                            <m:rPr>
                              <m:nor/>
                            </m:rPr>
                            <a:rPr lang="en-US" sz="2800" b="0" i="0" smtClean="0">
                              <a:latin typeface="Cambria Math" panose="02040503050406030204" pitchFamily="18" charset="0"/>
                            </a:rPr>
                            <m:t> </m:t>
                          </m:r>
                        </m:num>
                        <m:den>
                          <m:sSup>
                            <m:sSupPr>
                              <m:ctrlPr>
                                <a:rPr lang="en-US" sz="2800" b="0" i="1" smtClean="0">
                                  <a:latin typeface="Cambria Math" panose="02040503050406030204" pitchFamily="18" charset="0"/>
                                </a:rPr>
                              </m:ctrlPr>
                            </m:sSupPr>
                            <m:e>
                              <m:d>
                                <m:dPr>
                                  <m:ctrlPr>
                                    <a:rPr lang="en-US" sz="2800" b="0" i="1" smtClean="0">
                                      <a:latin typeface="Cambria Math" panose="02040503050406030204" pitchFamily="18" charset="0"/>
                                    </a:rPr>
                                  </m:ctrlPr>
                                </m:dPr>
                                <m:e>
                                  <m:r>
                                    <m:rPr>
                                      <m:nor/>
                                    </m:rPr>
                                    <a:rPr lang="en-US" sz="2800" b="0" i="0" smtClean="0">
                                      <a:latin typeface="Cambria Math" panose="02040503050406030204" pitchFamily="18" charset="0"/>
                                    </a:rPr>
                                    <m:t>height</m:t>
                                  </m:r>
                                  <m:r>
                                    <m:rPr>
                                      <m:nor/>
                                    </m:rPr>
                                    <a:rPr lang="en-US" sz="2800" b="0" i="0" smtClean="0">
                                      <a:latin typeface="Cambria Math" panose="02040503050406030204" pitchFamily="18" charset="0"/>
                                    </a:rPr>
                                    <m:t> </m:t>
                                  </m:r>
                                  <m:r>
                                    <m:rPr>
                                      <m:nor/>
                                    </m:rPr>
                                    <a:rPr lang="en-US" sz="2800" b="0" i="0" smtClean="0">
                                      <a:latin typeface="Cambria Math" panose="02040503050406030204" pitchFamily="18" charset="0"/>
                                    </a:rPr>
                                    <m:t>in</m:t>
                                  </m:r>
                                  <m:r>
                                    <m:rPr>
                                      <m:nor/>
                                    </m:rPr>
                                    <a:rPr lang="en-US" sz="2800" b="0" i="0" smtClean="0">
                                      <a:latin typeface="Cambria Math" panose="02040503050406030204" pitchFamily="18" charset="0"/>
                                    </a:rPr>
                                    <m:t> </m:t>
                                  </m:r>
                                  <m:r>
                                    <m:rPr>
                                      <m:nor/>
                                    </m:rPr>
                                    <a:rPr lang="en-US" sz="2800" b="0" i="0" smtClean="0">
                                      <a:latin typeface="Cambria Math" panose="02040503050406030204" pitchFamily="18" charset="0"/>
                                    </a:rPr>
                                    <m:t>m</m:t>
                                  </m:r>
                                </m:e>
                              </m:d>
                            </m:e>
                            <m:sup>
                              <m:r>
                                <a:rPr lang="en-US" sz="2800" b="0" i="1" smtClean="0">
                                  <a:latin typeface="Cambria Math" panose="02040503050406030204" pitchFamily="18" charset="0"/>
                                </a:rPr>
                                <m:t>2</m:t>
                              </m:r>
                            </m:sup>
                          </m:sSup>
                        </m:den>
                      </m:f>
                    </m:oMath>
                  </m:oMathPara>
                </a14:m>
                <a:endParaRPr lang="en-US" sz="2800" dirty="0"/>
              </a:p>
            </p:txBody>
          </p:sp>
        </mc:Choice>
        <mc:Fallback xmlns="">
          <p:sp>
            <p:nvSpPr>
              <p:cNvPr id="9" name="TextBox 8">
                <a:extLst>
                  <a:ext uri="{FF2B5EF4-FFF2-40B4-BE49-F238E27FC236}">
                    <a16:creationId xmlns:a16="http://schemas.microsoft.com/office/drawing/2014/main" id="{7A4B9A1D-4969-4BEA-9082-831FFEFB7881}"/>
                  </a:ext>
                </a:extLst>
              </p:cNvPr>
              <p:cNvSpPr txBox="1">
                <a:spLocks noRot="1" noChangeAspect="1" noMove="1" noResize="1" noEditPoints="1" noAdjustHandles="1" noChangeArrowheads="1" noChangeShapeType="1" noTextEdit="1"/>
              </p:cNvSpPr>
              <p:nvPr/>
            </p:nvSpPr>
            <p:spPr>
              <a:xfrm>
                <a:off x="2514600" y="4015033"/>
                <a:ext cx="3581400" cy="893771"/>
              </a:xfrm>
              <a:prstGeom prst="rect">
                <a:avLst/>
              </a:prstGeom>
              <a:blipFill>
                <a:blip r:embed="rId6"/>
                <a:stretch>
                  <a:fillRect/>
                </a:stretch>
              </a:blipFill>
            </p:spPr>
            <p:txBody>
              <a:bodyPr/>
              <a:lstStyle/>
              <a:p>
                <a:r>
                  <a:rPr lang="en-US">
                    <a:noFill/>
                  </a:rPr>
                  <a:t> </a:t>
                </a:r>
              </a:p>
            </p:txBody>
          </p:sp>
        </mc:Fallback>
      </mc:AlternateContent>
      <p:pic>
        <p:nvPicPr>
          <p:cNvPr id="12" name="Audio 11">
            <a:hlinkClick r:id="" action="ppaction://media"/>
            <a:extLst>
              <a:ext uri="{FF2B5EF4-FFF2-40B4-BE49-F238E27FC236}">
                <a16:creationId xmlns:a16="http://schemas.microsoft.com/office/drawing/2014/main" id="{DF882CA8-0FB0-455E-AA19-2800D9D3BE0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096012870"/>
      </p:ext>
    </p:extLst>
  </p:cSld>
  <p:clrMapOvr>
    <a:masterClrMapping/>
  </p:clrMapOvr>
  <p:transition spd="slow" advTm="65733">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At the end of this lecture, you will understand</a:t>
            </a:r>
          </a:p>
          <a:p>
            <a:pPr marL="0" indent="0">
              <a:buNone/>
            </a:pPr>
            <a:endParaRPr lang="en-US" dirty="0"/>
          </a:p>
          <a:p>
            <a:r>
              <a:rPr lang="en-US" dirty="0"/>
              <a:t>Program Structure &amp; Control Structures</a:t>
            </a:r>
          </a:p>
          <a:p>
            <a:r>
              <a:rPr lang="en-US" dirty="0"/>
              <a:t>Selection Structures</a:t>
            </a:r>
          </a:p>
          <a:p>
            <a:pPr lvl="1"/>
            <a:r>
              <a:rPr lang="en-US" dirty="0"/>
              <a:t>if Statement</a:t>
            </a:r>
          </a:p>
          <a:p>
            <a:pPr lvl="1"/>
            <a:r>
              <a:rPr lang="en-US" dirty="0"/>
              <a:t>if…else Statement</a:t>
            </a:r>
          </a:p>
          <a:p>
            <a:pPr lvl="1"/>
            <a:r>
              <a:rPr lang="en-US" dirty="0"/>
              <a:t>if…</a:t>
            </a:r>
            <a:r>
              <a:rPr lang="en-US" dirty="0" err="1"/>
              <a:t>elif</a:t>
            </a:r>
            <a:r>
              <a:rPr lang="en-US" dirty="0"/>
              <a:t>…else Statement</a:t>
            </a:r>
          </a:p>
        </p:txBody>
      </p:sp>
      <p:pic>
        <p:nvPicPr>
          <p:cNvPr id="6" name="Audio 5">
            <a:hlinkClick r:id="" action="ppaction://media"/>
            <a:extLst>
              <a:ext uri="{FF2B5EF4-FFF2-40B4-BE49-F238E27FC236}">
                <a16:creationId xmlns:a16="http://schemas.microsoft.com/office/drawing/2014/main" id="{F64646E7-1B3E-4E9F-8A98-85B72734F6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p:transition spd="slow" advTm="18035">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ounded Rectangle 60"/>
          <p:cNvSpPr/>
          <p:nvPr/>
        </p:nvSpPr>
        <p:spPr bwMode="auto">
          <a:xfrm>
            <a:off x="3497378" y="3999535"/>
            <a:ext cx="2016637" cy="46936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 name="Title 1"/>
          <p:cNvSpPr>
            <a:spLocks noGrp="1"/>
          </p:cNvSpPr>
          <p:nvPr>
            <p:ph type="title"/>
          </p:nvPr>
        </p:nvSpPr>
        <p:spPr>
          <a:xfrm>
            <a:off x="0" y="0"/>
            <a:ext cx="9296400" cy="685800"/>
          </a:xfrm>
        </p:spPr>
        <p:txBody>
          <a:bodyPr/>
          <a:lstStyle/>
          <a:p>
            <a:r>
              <a:rPr lang="en-US" dirty="0">
                <a:latin typeface="Courier New" pitchFamily="49" charset="0"/>
                <a:cs typeface="Courier New" pitchFamily="49" charset="0"/>
              </a:rPr>
              <a:t>if…</a:t>
            </a:r>
            <a:r>
              <a:rPr lang="en-US" dirty="0" err="1">
                <a:latin typeface="Courier New" pitchFamily="49" charset="0"/>
                <a:cs typeface="Courier New" pitchFamily="49" charset="0"/>
              </a:rPr>
              <a:t>elif</a:t>
            </a:r>
            <a:r>
              <a:rPr lang="en-US" dirty="0">
                <a:latin typeface="Courier New" pitchFamily="49" charset="0"/>
                <a:cs typeface="Courier New" pitchFamily="49" charset="0"/>
              </a:rPr>
              <a:t>…else </a:t>
            </a:r>
            <a:r>
              <a:rPr lang="en-US" dirty="0"/>
              <a:t>Multiway Selection</a:t>
            </a:r>
            <a:endParaRPr lang="en-SG" dirty="0"/>
          </a:p>
        </p:txBody>
      </p:sp>
      <p:sp>
        <p:nvSpPr>
          <p:cNvPr id="53" name="Content Placeholder 2"/>
          <p:cNvSpPr>
            <a:spLocks noGrp="1"/>
          </p:cNvSpPr>
          <p:nvPr>
            <p:ph idx="1"/>
          </p:nvPr>
        </p:nvSpPr>
        <p:spPr>
          <a:xfrm>
            <a:off x="6227102" y="772719"/>
            <a:ext cx="2708510" cy="615182"/>
          </a:xfrm>
        </p:spPr>
        <p:txBody>
          <a:bodyPr/>
          <a:lstStyle/>
          <a:p>
            <a:pPr marL="0" indent="0">
              <a:buNone/>
            </a:pPr>
            <a:r>
              <a:rPr lang="en-SG" sz="2400" dirty="0">
                <a:cs typeface="Arial" panose="020B0604020202020204" pitchFamily="34" charset="0"/>
              </a:rPr>
              <a:t>Flowchart:</a:t>
            </a:r>
          </a:p>
          <a:p>
            <a:endParaRPr lang="en-SG" dirty="0"/>
          </a:p>
        </p:txBody>
      </p:sp>
      <p:sp>
        <p:nvSpPr>
          <p:cNvPr id="57" name="Rounded Rectangle 56"/>
          <p:cNvSpPr/>
          <p:nvPr/>
        </p:nvSpPr>
        <p:spPr bwMode="auto">
          <a:xfrm>
            <a:off x="6337005" y="2202524"/>
            <a:ext cx="2016637" cy="50946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8" name="Rounded Rectangle 57"/>
          <p:cNvSpPr/>
          <p:nvPr/>
        </p:nvSpPr>
        <p:spPr bwMode="auto">
          <a:xfrm>
            <a:off x="6341114" y="3105097"/>
            <a:ext cx="2016637" cy="50946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6" name="Rounded Rectangle 55"/>
          <p:cNvSpPr/>
          <p:nvPr/>
        </p:nvSpPr>
        <p:spPr bwMode="auto">
          <a:xfrm>
            <a:off x="6337005" y="1304128"/>
            <a:ext cx="2016637" cy="50946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14" name="AutoShape 184"/>
          <p:cNvSpPr>
            <a:spLocks noChangeArrowheads="1"/>
          </p:cNvSpPr>
          <p:nvPr/>
        </p:nvSpPr>
        <p:spPr bwMode="auto">
          <a:xfrm>
            <a:off x="3441590" y="1260117"/>
            <a:ext cx="2173015" cy="556848"/>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solidFill>
                <a:srgbClr val="CCECFF"/>
              </a:solidFill>
            </a:endParaRPr>
          </a:p>
        </p:txBody>
      </p:sp>
      <p:sp>
        <p:nvSpPr>
          <p:cNvPr id="32" name="AutoShape 204"/>
          <p:cNvSpPr>
            <a:spLocks noChangeArrowheads="1"/>
          </p:cNvSpPr>
          <p:nvPr/>
        </p:nvSpPr>
        <p:spPr bwMode="auto">
          <a:xfrm>
            <a:off x="3440621" y="2151472"/>
            <a:ext cx="2173015" cy="556848"/>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51" name="AutoShape 224"/>
          <p:cNvSpPr>
            <a:spLocks noChangeArrowheads="1"/>
          </p:cNvSpPr>
          <p:nvPr/>
        </p:nvSpPr>
        <p:spPr bwMode="auto">
          <a:xfrm>
            <a:off x="3443526" y="3049774"/>
            <a:ext cx="2173015" cy="556848"/>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 name="Text Box 182"/>
          <p:cNvSpPr txBox="1">
            <a:spLocks noChangeArrowheads="1"/>
          </p:cNvSpPr>
          <p:nvPr/>
        </p:nvSpPr>
        <p:spPr bwMode="auto">
          <a:xfrm>
            <a:off x="6477419" y="1378237"/>
            <a:ext cx="1804067" cy="41689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display HR1</a:t>
            </a:r>
          </a:p>
        </p:txBody>
      </p:sp>
      <p:sp>
        <p:nvSpPr>
          <p:cNvPr id="13" name="Text Box 183"/>
          <p:cNvSpPr txBox="1">
            <a:spLocks noChangeArrowheads="1"/>
          </p:cNvSpPr>
          <p:nvPr/>
        </p:nvSpPr>
        <p:spPr bwMode="auto">
          <a:xfrm>
            <a:off x="3970318" y="1349451"/>
            <a:ext cx="1441898" cy="3712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ffectLst/>
                <a:ea typeface="Verdana" panose="020B0604030504040204" pitchFamily="34" charset="0"/>
                <a:cs typeface="Verdana" panose="020B0604030504040204" pitchFamily="34" charset="0"/>
              </a:rPr>
              <a:t>BMI &lt; 18.5</a:t>
            </a:r>
          </a:p>
        </p:txBody>
      </p:sp>
      <p:cxnSp>
        <p:nvCxnSpPr>
          <p:cNvPr id="15" name="Line 185"/>
          <p:cNvCxnSpPr/>
          <p:nvPr/>
        </p:nvCxnSpPr>
        <p:spPr bwMode="auto">
          <a:xfrm>
            <a:off x="5625257" y="1546979"/>
            <a:ext cx="711749"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16" name="Line 186"/>
          <p:cNvCxnSpPr/>
          <p:nvPr/>
        </p:nvCxnSpPr>
        <p:spPr bwMode="auto">
          <a:xfrm>
            <a:off x="4535844" y="1814980"/>
            <a:ext cx="0" cy="357336"/>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17" name="Line 187"/>
          <p:cNvCxnSpPr/>
          <p:nvPr/>
        </p:nvCxnSpPr>
        <p:spPr bwMode="auto">
          <a:xfrm flipH="1">
            <a:off x="9024096" y="1561868"/>
            <a:ext cx="29179" cy="3302856"/>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8" name="Oval 17"/>
          <p:cNvSpPr>
            <a:spLocks noChangeArrowheads="1"/>
          </p:cNvSpPr>
          <p:nvPr/>
        </p:nvSpPr>
        <p:spPr bwMode="auto">
          <a:xfrm>
            <a:off x="4390462" y="4745612"/>
            <a:ext cx="232408" cy="238224"/>
          </a:xfrm>
          <a:prstGeom prst="ellipse">
            <a:avLst/>
          </a:prstGeom>
          <a:solidFill>
            <a:srgbClr val="FFFFFF"/>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19" name="Line 189"/>
          <p:cNvCxnSpPr/>
          <p:nvPr/>
        </p:nvCxnSpPr>
        <p:spPr bwMode="auto">
          <a:xfrm>
            <a:off x="4535844" y="906752"/>
            <a:ext cx="0" cy="357336"/>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20" name="Text Box 190"/>
          <p:cNvSpPr txBox="1">
            <a:spLocks noChangeArrowheads="1"/>
          </p:cNvSpPr>
          <p:nvPr/>
        </p:nvSpPr>
        <p:spPr bwMode="auto">
          <a:xfrm>
            <a:off x="5610731" y="1204532"/>
            <a:ext cx="726275" cy="327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true</a:t>
            </a:r>
          </a:p>
        </p:txBody>
      </p:sp>
      <p:sp>
        <p:nvSpPr>
          <p:cNvPr id="21" name="Text Box 191"/>
          <p:cNvSpPr txBox="1">
            <a:spLocks noChangeArrowheads="1"/>
          </p:cNvSpPr>
          <p:nvPr/>
        </p:nvSpPr>
        <p:spPr bwMode="auto">
          <a:xfrm>
            <a:off x="4023578" y="1763365"/>
            <a:ext cx="418334" cy="34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45720" rIns="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false</a:t>
            </a:r>
          </a:p>
        </p:txBody>
      </p:sp>
      <p:sp>
        <p:nvSpPr>
          <p:cNvPr id="22" name="Oval 21"/>
          <p:cNvSpPr>
            <a:spLocks noChangeArrowheads="1"/>
          </p:cNvSpPr>
          <p:nvPr/>
        </p:nvSpPr>
        <p:spPr bwMode="auto">
          <a:xfrm>
            <a:off x="4419640" y="725106"/>
            <a:ext cx="232408" cy="238224"/>
          </a:xfrm>
          <a:prstGeom prst="ellipse">
            <a:avLst/>
          </a:prstGeom>
          <a:solidFill>
            <a:schemeClr val="tx1"/>
          </a:solid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23" name="Line 194"/>
          <p:cNvCxnSpPr/>
          <p:nvPr/>
        </p:nvCxnSpPr>
        <p:spPr bwMode="auto">
          <a:xfrm>
            <a:off x="5625257" y="2440318"/>
            <a:ext cx="711749"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27" name="Line 199"/>
          <p:cNvCxnSpPr/>
          <p:nvPr/>
        </p:nvCxnSpPr>
        <p:spPr bwMode="auto">
          <a:xfrm>
            <a:off x="8327000" y="2455207"/>
            <a:ext cx="726275"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29" name="Line 201"/>
          <p:cNvCxnSpPr>
            <a:cxnSpLocks/>
            <a:stCxn id="61" idx="2"/>
          </p:cNvCxnSpPr>
          <p:nvPr/>
        </p:nvCxnSpPr>
        <p:spPr bwMode="auto">
          <a:xfrm flipH="1">
            <a:off x="4501825" y="4468895"/>
            <a:ext cx="3872" cy="283665"/>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30" name="Line 202"/>
          <p:cNvCxnSpPr>
            <a:endCxn id="18" idx="6"/>
          </p:cNvCxnSpPr>
          <p:nvPr/>
        </p:nvCxnSpPr>
        <p:spPr bwMode="auto">
          <a:xfrm flipH="1">
            <a:off x="4622870" y="4864724"/>
            <a:ext cx="4401226"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1" name="Text Box 203"/>
          <p:cNvSpPr txBox="1">
            <a:spLocks noChangeArrowheads="1"/>
          </p:cNvSpPr>
          <p:nvPr/>
        </p:nvSpPr>
        <p:spPr bwMode="auto">
          <a:xfrm>
            <a:off x="3970318" y="2240806"/>
            <a:ext cx="1441898" cy="3712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BMI &lt; 23</a:t>
            </a:r>
          </a:p>
        </p:txBody>
      </p:sp>
      <p:sp>
        <p:nvSpPr>
          <p:cNvPr id="35" name="Text Box 207"/>
          <p:cNvSpPr txBox="1">
            <a:spLocks noChangeArrowheads="1"/>
          </p:cNvSpPr>
          <p:nvPr/>
        </p:nvSpPr>
        <p:spPr bwMode="auto">
          <a:xfrm>
            <a:off x="3639978" y="4098437"/>
            <a:ext cx="1969658" cy="268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0" rIns="91440" bIns="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display HR4</a:t>
            </a:r>
          </a:p>
        </p:txBody>
      </p:sp>
      <p:sp>
        <p:nvSpPr>
          <p:cNvPr id="38" name="Text Box 210"/>
          <p:cNvSpPr txBox="1">
            <a:spLocks noChangeArrowheads="1"/>
          </p:cNvSpPr>
          <p:nvPr/>
        </p:nvSpPr>
        <p:spPr bwMode="auto">
          <a:xfrm>
            <a:off x="6477419" y="2289443"/>
            <a:ext cx="1946417" cy="41689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US" sz="1400" dirty="0">
                <a:ea typeface="Verdana" panose="020B0604030504040204" pitchFamily="34" charset="0"/>
                <a:cs typeface="Verdana" panose="020B0604030504040204" pitchFamily="34" charset="0"/>
              </a:rPr>
              <a:t>display HR2</a:t>
            </a:r>
            <a:endParaRPr lang="en-SG" sz="1400" dirty="0">
              <a:ea typeface="Verdana" panose="020B0604030504040204" pitchFamily="34" charset="0"/>
              <a:cs typeface="Verdana" panose="020B0604030504040204" pitchFamily="34" charset="0"/>
            </a:endParaRPr>
          </a:p>
        </p:txBody>
      </p:sp>
      <p:sp>
        <p:nvSpPr>
          <p:cNvPr id="41" name="Text Box 213"/>
          <p:cNvSpPr txBox="1">
            <a:spLocks noChangeArrowheads="1"/>
          </p:cNvSpPr>
          <p:nvPr/>
        </p:nvSpPr>
        <p:spPr bwMode="auto">
          <a:xfrm>
            <a:off x="5610731" y="2090923"/>
            <a:ext cx="726275" cy="327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true</a:t>
            </a:r>
          </a:p>
        </p:txBody>
      </p:sp>
      <p:cxnSp>
        <p:nvCxnSpPr>
          <p:cNvPr id="43" name="Line 215"/>
          <p:cNvCxnSpPr/>
          <p:nvPr/>
        </p:nvCxnSpPr>
        <p:spPr bwMode="auto">
          <a:xfrm>
            <a:off x="8327000" y="1546979"/>
            <a:ext cx="726275"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44" name="Line 216"/>
          <p:cNvCxnSpPr/>
          <p:nvPr/>
        </p:nvCxnSpPr>
        <p:spPr bwMode="auto">
          <a:xfrm>
            <a:off x="4535844" y="2705342"/>
            <a:ext cx="0" cy="357336"/>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46" name="Line 218"/>
          <p:cNvCxnSpPr/>
          <p:nvPr/>
        </p:nvCxnSpPr>
        <p:spPr bwMode="auto">
          <a:xfrm>
            <a:off x="5631067" y="3323732"/>
            <a:ext cx="711749"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47" name="Text Box 219"/>
          <p:cNvSpPr txBox="1">
            <a:spLocks noChangeArrowheads="1"/>
          </p:cNvSpPr>
          <p:nvPr/>
        </p:nvSpPr>
        <p:spPr bwMode="auto">
          <a:xfrm>
            <a:off x="5602016" y="2981285"/>
            <a:ext cx="726275" cy="327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true</a:t>
            </a:r>
          </a:p>
        </p:txBody>
      </p:sp>
      <p:cxnSp>
        <p:nvCxnSpPr>
          <p:cNvPr id="48" name="Line 220"/>
          <p:cNvCxnSpPr/>
          <p:nvPr/>
        </p:nvCxnSpPr>
        <p:spPr bwMode="auto">
          <a:xfrm>
            <a:off x="4538749" y="3621512"/>
            <a:ext cx="0" cy="357336"/>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49" name="Text Box 222"/>
          <p:cNvSpPr txBox="1">
            <a:spLocks noChangeArrowheads="1"/>
          </p:cNvSpPr>
          <p:nvPr/>
        </p:nvSpPr>
        <p:spPr bwMode="auto">
          <a:xfrm>
            <a:off x="6487103" y="3186753"/>
            <a:ext cx="1818593" cy="35733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Bef>
                <a:spcPts val="0"/>
              </a:spcBef>
              <a:spcAft>
                <a:spcPts val="0"/>
              </a:spcAft>
            </a:pPr>
            <a:r>
              <a:rPr lang="en-US" sz="1400" dirty="0">
                <a:ea typeface="Verdana" panose="020B0604030504040204" pitchFamily="34" charset="0"/>
                <a:cs typeface="Verdana" panose="020B0604030504040204" pitchFamily="34" charset="0"/>
              </a:rPr>
              <a:t>display HR3</a:t>
            </a:r>
            <a:endParaRPr lang="en-SG" sz="1400" dirty="0">
              <a:ea typeface="Verdana" panose="020B0604030504040204" pitchFamily="34" charset="0"/>
              <a:cs typeface="Verdana" panose="020B0604030504040204" pitchFamily="34" charset="0"/>
            </a:endParaRPr>
          </a:p>
        </p:txBody>
      </p:sp>
      <p:sp>
        <p:nvSpPr>
          <p:cNvPr id="50" name="Text Box 223"/>
          <p:cNvSpPr txBox="1">
            <a:spLocks noChangeArrowheads="1"/>
          </p:cNvSpPr>
          <p:nvPr/>
        </p:nvSpPr>
        <p:spPr bwMode="auto">
          <a:xfrm>
            <a:off x="3971286" y="3149034"/>
            <a:ext cx="1441898" cy="3712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BMI &lt; 27.5</a:t>
            </a:r>
          </a:p>
        </p:txBody>
      </p:sp>
      <p:cxnSp>
        <p:nvCxnSpPr>
          <p:cNvPr id="52" name="Line 225"/>
          <p:cNvCxnSpPr/>
          <p:nvPr/>
        </p:nvCxnSpPr>
        <p:spPr bwMode="auto">
          <a:xfrm>
            <a:off x="8341525" y="3336636"/>
            <a:ext cx="726275"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9" name="Text Box 191"/>
          <p:cNvSpPr txBox="1">
            <a:spLocks noChangeArrowheads="1"/>
          </p:cNvSpPr>
          <p:nvPr/>
        </p:nvSpPr>
        <p:spPr bwMode="auto">
          <a:xfrm>
            <a:off x="4009420" y="2674798"/>
            <a:ext cx="417903" cy="34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45720" rIns="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false</a:t>
            </a:r>
          </a:p>
        </p:txBody>
      </p:sp>
      <p:sp>
        <p:nvSpPr>
          <p:cNvPr id="10" name="Text Box 191"/>
          <p:cNvSpPr txBox="1">
            <a:spLocks noChangeArrowheads="1"/>
          </p:cNvSpPr>
          <p:nvPr/>
        </p:nvSpPr>
        <p:spPr bwMode="auto">
          <a:xfrm>
            <a:off x="4023931" y="3627308"/>
            <a:ext cx="417903" cy="34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45720" rIns="0" bIns="45720" anchor="t" anchorCtr="0" upright="1">
            <a:noAutofit/>
          </a:bodyPr>
          <a:lstStyle/>
          <a:p>
            <a:pPr>
              <a:spcBef>
                <a:spcPts val="0"/>
              </a:spcBef>
              <a:spcAft>
                <a:spcPts val="0"/>
              </a:spcAft>
            </a:pPr>
            <a:r>
              <a:rPr lang="en-SG" sz="1400" dirty="0">
                <a:ea typeface="Verdana" panose="020B0604030504040204" pitchFamily="34" charset="0"/>
                <a:cs typeface="Verdana" panose="020B0604030504040204" pitchFamily="34" charset="0"/>
              </a:rPr>
              <a:t>false</a:t>
            </a:r>
          </a:p>
        </p:txBody>
      </p:sp>
      <p:pic>
        <p:nvPicPr>
          <p:cNvPr id="2" name="Picture 1"/>
          <p:cNvPicPr>
            <a:picLocks noChangeAspect="1"/>
          </p:cNvPicPr>
          <p:nvPr/>
        </p:nvPicPr>
        <p:blipFill>
          <a:blip r:embed="rId6"/>
          <a:stretch>
            <a:fillRect/>
          </a:stretch>
        </p:blipFill>
        <p:spPr>
          <a:xfrm>
            <a:off x="84776" y="5052425"/>
            <a:ext cx="6366283" cy="1695693"/>
          </a:xfrm>
          <a:prstGeom prst="rect">
            <a:avLst/>
          </a:prstGeom>
        </p:spPr>
      </p:pic>
      <p:sp>
        <p:nvSpPr>
          <p:cNvPr id="6" name="Oval 5">
            <a:extLst>
              <a:ext uri="{FF2B5EF4-FFF2-40B4-BE49-F238E27FC236}">
                <a16:creationId xmlns:a16="http://schemas.microsoft.com/office/drawing/2014/main" id="{E28AFDB1-FAA8-40DA-B609-9EC7135A87F7}"/>
              </a:ext>
            </a:extLst>
          </p:cNvPr>
          <p:cNvSpPr/>
          <p:nvPr/>
        </p:nvSpPr>
        <p:spPr>
          <a:xfrm>
            <a:off x="3639978" y="1182902"/>
            <a:ext cx="1827372" cy="694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71289241-CCB8-45DD-ABB5-FCF53D1D8D45}"/>
              </a:ext>
            </a:extLst>
          </p:cNvPr>
          <p:cNvSpPr/>
          <p:nvPr/>
        </p:nvSpPr>
        <p:spPr>
          <a:xfrm>
            <a:off x="3611990" y="2047248"/>
            <a:ext cx="1827372" cy="694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8C9C0982-5624-46F3-BD18-DEAB56869CB9}"/>
              </a:ext>
            </a:extLst>
          </p:cNvPr>
          <p:cNvSpPr/>
          <p:nvPr/>
        </p:nvSpPr>
        <p:spPr>
          <a:xfrm>
            <a:off x="3647499" y="2949433"/>
            <a:ext cx="1827372" cy="694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3D5C63A7-8570-4346-9B8A-1327AD1D09C4}"/>
              </a:ext>
            </a:extLst>
          </p:cNvPr>
          <p:cNvSpPr/>
          <p:nvPr/>
        </p:nvSpPr>
        <p:spPr>
          <a:xfrm>
            <a:off x="3665378" y="3879160"/>
            <a:ext cx="1827372" cy="694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F45CEDC1-5E10-438C-94A4-21042B4374E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387685047"/>
      </p:ext>
    </p:extLst>
  </p:cSld>
  <p:clrMapOvr>
    <a:masterClrMapping/>
  </p:clrMapOvr>
  <p:transition spd="slow" advTm="80122">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xit" presetSubtype="1" fill="hold" grpId="1" nodeType="clickEffect">
                                  <p:stCondLst>
                                    <p:cond delay="0"/>
                                  </p:stCondLst>
                                  <p:childTnLst>
                                    <p:animEffect transition="out" filter="wheel(1)">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childTnLst>
                          </p:cTn>
                        </p:par>
                        <p:par>
                          <p:cTn id="17" fill="hold">
                            <p:stCondLst>
                              <p:cond delay="500"/>
                            </p:stCondLst>
                            <p:childTnLst>
                              <p:par>
                                <p:cTn id="18" presetID="21" presetClass="entr" presetSubtype="1" fill="hold" grpId="0" nodeType="after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wheel(1)">
                                      <p:cBhvr>
                                        <p:cTn id="20" dur="1000"/>
                                        <p:tgtEl>
                                          <p:spTgt spid="45"/>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xit" presetSubtype="1" fill="hold" grpId="1" nodeType="clickEffect">
                                  <p:stCondLst>
                                    <p:cond delay="0"/>
                                  </p:stCondLst>
                                  <p:childTnLst>
                                    <p:animEffect transition="out" filter="wheel(1)">
                                      <p:cBhvr>
                                        <p:cTn id="24" dur="500"/>
                                        <p:tgtEl>
                                          <p:spTgt spid="45"/>
                                        </p:tgtEl>
                                      </p:cBhvr>
                                    </p:animEffect>
                                    <p:set>
                                      <p:cBhvr>
                                        <p:cTn id="25" dur="1" fill="hold">
                                          <p:stCondLst>
                                            <p:cond delay="499"/>
                                          </p:stCondLst>
                                        </p:cTn>
                                        <p:tgtEl>
                                          <p:spTgt spid="45"/>
                                        </p:tgtEl>
                                        <p:attrNameLst>
                                          <p:attrName>style.visibility</p:attrName>
                                        </p:attrNameLst>
                                      </p:cBhvr>
                                      <p:to>
                                        <p:strVal val="hidden"/>
                                      </p:to>
                                    </p:se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54"/>
                                        </p:tgtEl>
                                        <p:attrNameLst>
                                          <p:attrName>style.visibility</p:attrName>
                                        </p:attrNameLst>
                                      </p:cBhvr>
                                      <p:to>
                                        <p:strVal val="visible"/>
                                      </p:to>
                                    </p:set>
                                    <p:animEffect transition="in" filter="wheel(1)">
                                      <p:cBhvr>
                                        <p:cTn id="29" dur="1000"/>
                                        <p:tgtEl>
                                          <p:spTgt spid="54"/>
                                        </p:tgtEl>
                                      </p:cBhvr>
                                    </p:animEffect>
                                  </p:childTnLst>
                                </p:cTn>
                              </p:par>
                            </p:childTnLst>
                          </p:cTn>
                        </p:par>
                      </p:childTnLst>
                    </p:cTn>
                  </p:par>
                  <p:par>
                    <p:cTn id="30" fill="hold">
                      <p:stCondLst>
                        <p:cond delay="indefinite"/>
                      </p:stCondLst>
                      <p:childTnLst>
                        <p:par>
                          <p:cTn id="31" fill="hold">
                            <p:stCondLst>
                              <p:cond delay="0"/>
                            </p:stCondLst>
                            <p:childTnLst>
                              <p:par>
                                <p:cTn id="32" presetID="21" presetClass="exit" presetSubtype="1" fill="hold" grpId="1" nodeType="clickEffect">
                                  <p:stCondLst>
                                    <p:cond delay="0"/>
                                  </p:stCondLst>
                                  <p:childTnLst>
                                    <p:animEffect transition="out" filter="wheel(1)">
                                      <p:cBhvr>
                                        <p:cTn id="33" dur="500"/>
                                        <p:tgtEl>
                                          <p:spTgt spid="54"/>
                                        </p:tgtEl>
                                      </p:cBhvr>
                                    </p:animEffect>
                                    <p:set>
                                      <p:cBhvr>
                                        <p:cTn id="34" dur="1" fill="hold">
                                          <p:stCondLst>
                                            <p:cond delay="499"/>
                                          </p:stCondLst>
                                        </p:cTn>
                                        <p:tgtEl>
                                          <p:spTgt spid="54"/>
                                        </p:tgtEl>
                                        <p:attrNameLst>
                                          <p:attrName>style.visibility</p:attrName>
                                        </p:attrNameLst>
                                      </p:cBhvr>
                                      <p:to>
                                        <p:strVal val="hidden"/>
                                      </p:to>
                                    </p:set>
                                  </p:childTnLst>
                                </p:cTn>
                              </p:par>
                            </p:childTnLst>
                          </p:cTn>
                        </p:par>
                        <p:par>
                          <p:cTn id="35" fill="hold">
                            <p:stCondLst>
                              <p:cond delay="500"/>
                            </p:stCondLst>
                            <p:childTnLst>
                              <p:par>
                                <p:cTn id="36" presetID="21" presetClass="entr" presetSubtype="1" fill="hold" grpId="0" nodeType="after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wheel(1)">
                                      <p:cBhvr>
                                        <p:cTn id="38"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7"/>
                </p:tgtEl>
              </p:cMediaNode>
            </p:audio>
          </p:childTnLst>
        </p:cTn>
      </p:par>
    </p:tnLst>
    <p:bldLst>
      <p:bldP spid="6" grpId="0" animBg="1"/>
      <p:bldP spid="6" grpId="1" animBg="1"/>
      <p:bldP spid="45" grpId="0" animBg="1"/>
      <p:bldP spid="45" grpId="1" animBg="1"/>
      <p:bldP spid="54" grpId="0" animBg="1"/>
      <p:bldP spid="54" grpId="1" animBg="1"/>
      <p:bldP spid="5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296400" cy="685800"/>
          </a:xfrm>
        </p:spPr>
        <p:txBody>
          <a:bodyPr/>
          <a:lstStyle/>
          <a:p>
            <a:r>
              <a:rPr lang="en-US" dirty="0">
                <a:latin typeface="Courier New" pitchFamily="49" charset="0"/>
                <a:cs typeface="Courier New" pitchFamily="49" charset="0"/>
              </a:rPr>
              <a:t>if…</a:t>
            </a:r>
            <a:r>
              <a:rPr lang="en-US" dirty="0" err="1">
                <a:latin typeface="Courier New" pitchFamily="49" charset="0"/>
                <a:cs typeface="Courier New" pitchFamily="49" charset="0"/>
              </a:rPr>
              <a:t>elif</a:t>
            </a:r>
            <a:r>
              <a:rPr lang="en-US" dirty="0">
                <a:latin typeface="Courier New" pitchFamily="49" charset="0"/>
                <a:cs typeface="Courier New" pitchFamily="49" charset="0"/>
              </a:rPr>
              <a:t>…else </a:t>
            </a:r>
            <a:r>
              <a:rPr lang="en-US" dirty="0"/>
              <a:t>Multiway Selection</a:t>
            </a:r>
            <a:endParaRPr lang="en-SG" dirty="0"/>
          </a:p>
        </p:txBody>
      </p:sp>
      <p:sp>
        <p:nvSpPr>
          <p:cNvPr id="53" name="Content Placeholder 2"/>
          <p:cNvSpPr>
            <a:spLocks noGrp="1"/>
          </p:cNvSpPr>
          <p:nvPr>
            <p:ph idx="1"/>
          </p:nvPr>
        </p:nvSpPr>
        <p:spPr>
          <a:xfrm>
            <a:off x="381000" y="1484036"/>
            <a:ext cx="6858000" cy="3534770"/>
          </a:xfrm>
          <a:solidFill>
            <a:schemeClr val="bg1"/>
          </a:solidFill>
          <a:ln>
            <a:solidFill>
              <a:schemeClr val="tx1"/>
            </a:solidFill>
          </a:ln>
        </p:spPr>
        <p:txBody>
          <a:bodyPr/>
          <a:lstStyle/>
          <a:p>
            <a:pPr marL="355600" lvl="0" indent="0">
              <a:buNone/>
              <a:tabLst>
                <a:tab pos="355600" algn="l"/>
                <a:tab pos="723900" algn="l"/>
                <a:tab pos="1077913" algn="l"/>
                <a:tab pos="1433513" algn="l"/>
                <a:tab pos="1787525" algn="l"/>
              </a:tabLst>
            </a:pPr>
            <a:r>
              <a:rPr lang="en-SG" sz="2000" dirty="0">
                <a:solidFill>
                  <a:srgbClr val="0000FF"/>
                </a:solidFill>
              </a:rPr>
              <a:t>IF BMI &lt; 18.5 THEN</a:t>
            </a:r>
          </a:p>
          <a:p>
            <a:pPr marL="355600" lvl="0" indent="0">
              <a:buNone/>
              <a:tabLst>
                <a:tab pos="355600" algn="l"/>
                <a:tab pos="723900" algn="l"/>
                <a:tab pos="1077913" algn="l"/>
                <a:tab pos="1433513" algn="l"/>
                <a:tab pos="1787525" algn="l"/>
              </a:tabLst>
            </a:pPr>
            <a:r>
              <a:rPr lang="en-SG" sz="2000" dirty="0">
                <a:solidFill>
                  <a:srgbClr val="0000FF"/>
                </a:solidFill>
              </a:rPr>
              <a:t>	display "Risk of developing osteoporosis"</a:t>
            </a:r>
          </a:p>
          <a:p>
            <a:pPr marL="355600" lvl="0" indent="0">
              <a:buNone/>
              <a:tabLst>
                <a:tab pos="355600" algn="l"/>
                <a:tab pos="723900" algn="l"/>
                <a:tab pos="1077913" algn="l"/>
                <a:tab pos="1433513" algn="l"/>
                <a:tab pos="1787525" algn="l"/>
              </a:tabLst>
            </a:pPr>
            <a:r>
              <a:rPr lang="en-SG" sz="2000" dirty="0">
                <a:solidFill>
                  <a:srgbClr val="0000FF"/>
                </a:solidFill>
              </a:rPr>
              <a:t>ELSE IF BMI &lt; 23 THEN</a:t>
            </a:r>
          </a:p>
          <a:p>
            <a:pPr marL="355600" lvl="0" indent="0">
              <a:buNone/>
              <a:tabLst>
                <a:tab pos="355600" algn="l"/>
                <a:tab pos="723900" algn="l"/>
                <a:tab pos="1077913" algn="l"/>
                <a:tab pos="1433513" algn="l"/>
                <a:tab pos="1787525" algn="l"/>
              </a:tabLst>
            </a:pPr>
            <a:r>
              <a:rPr lang="en-SG" sz="2000" dirty="0">
                <a:solidFill>
                  <a:srgbClr val="0000FF"/>
                </a:solidFill>
              </a:rPr>
              <a:t>	display "Healthy"</a:t>
            </a:r>
          </a:p>
          <a:p>
            <a:pPr marL="355600" lvl="0" indent="0">
              <a:buNone/>
              <a:tabLst>
                <a:tab pos="355600" algn="l"/>
                <a:tab pos="723900" algn="l"/>
                <a:tab pos="1077913" algn="l"/>
                <a:tab pos="1433513" algn="l"/>
                <a:tab pos="1787525" algn="l"/>
              </a:tabLst>
            </a:pPr>
            <a:r>
              <a:rPr lang="en-SG" sz="2000" dirty="0">
                <a:solidFill>
                  <a:srgbClr val="0000FF"/>
                </a:solidFill>
              </a:rPr>
              <a:t>ELSE IF BMI &lt; 27.5 THEN</a:t>
            </a:r>
          </a:p>
          <a:p>
            <a:pPr marL="355600" lvl="0" indent="0">
              <a:buNone/>
              <a:tabLst>
                <a:tab pos="355600" algn="l"/>
                <a:tab pos="723900" algn="l"/>
                <a:tab pos="1077913" algn="l"/>
                <a:tab pos="1433513" algn="l"/>
                <a:tab pos="1787525" algn="l"/>
              </a:tabLst>
            </a:pPr>
            <a:r>
              <a:rPr lang="en-SG" sz="2000" dirty="0">
                <a:solidFill>
                  <a:srgbClr val="0000FF"/>
                </a:solidFill>
              </a:rPr>
              <a:t>	display "Low risk of developing heart disease, stroke, etc."</a:t>
            </a:r>
          </a:p>
          <a:p>
            <a:pPr marL="355600" lvl="0" indent="0">
              <a:buNone/>
              <a:tabLst>
                <a:tab pos="355600" algn="l"/>
                <a:tab pos="723900" algn="l"/>
                <a:tab pos="1077913" algn="l"/>
                <a:tab pos="1433513" algn="l"/>
                <a:tab pos="1787525" algn="l"/>
              </a:tabLst>
            </a:pPr>
            <a:r>
              <a:rPr lang="en-SG" sz="2000" dirty="0">
                <a:solidFill>
                  <a:srgbClr val="0000FF"/>
                </a:solidFill>
              </a:rPr>
              <a:t>ELSE</a:t>
            </a:r>
          </a:p>
          <a:p>
            <a:pPr marL="355600" lvl="0" indent="0">
              <a:buNone/>
              <a:tabLst>
                <a:tab pos="355600" algn="l"/>
                <a:tab pos="723900" algn="l"/>
                <a:tab pos="1077913" algn="l"/>
                <a:tab pos="1433513" algn="l"/>
                <a:tab pos="1787525" algn="l"/>
              </a:tabLst>
            </a:pPr>
            <a:r>
              <a:rPr lang="en-SG" sz="2000" dirty="0">
                <a:solidFill>
                  <a:srgbClr val="0000FF"/>
                </a:solidFill>
              </a:rPr>
              <a:t>	display "High risk of developing heart disease, stroke, etc."</a:t>
            </a:r>
          </a:p>
          <a:p>
            <a:pPr marL="355600" lvl="0" indent="0">
              <a:buNone/>
              <a:tabLst>
                <a:tab pos="355600" algn="l"/>
                <a:tab pos="723900" algn="l"/>
                <a:tab pos="1077913" algn="l"/>
                <a:tab pos="1433513" algn="l"/>
                <a:tab pos="1787525" algn="l"/>
              </a:tabLst>
            </a:pPr>
            <a:r>
              <a:rPr lang="en-SG" sz="2000" dirty="0">
                <a:solidFill>
                  <a:srgbClr val="0000FF"/>
                </a:solidFill>
              </a:rPr>
              <a:t>ENDIF</a:t>
            </a:r>
          </a:p>
          <a:p>
            <a:pPr marL="0" indent="0">
              <a:buNone/>
            </a:pPr>
            <a:endParaRPr lang="en-SG" sz="2800" dirty="0"/>
          </a:p>
          <a:p>
            <a:endParaRPr lang="en-SG" dirty="0"/>
          </a:p>
        </p:txBody>
      </p:sp>
      <p:sp>
        <p:nvSpPr>
          <p:cNvPr id="6" name="Content Placeholder 2"/>
          <p:cNvSpPr txBox="1">
            <a:spLocks/>
          </p:cNvSpPr>
          <p:nvPr/>
        </p:nvSpPr>
        <p:spPr bwMode="auto">
          <a:xfrm>
            <a:off x="304800" y="838200"/>
            <a:ext cx="2708510" cy="615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SzPct val="140000"/>
              <a:buFont typeface="Wingdings" pitchFamily="2" charset="2"/>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33CC"/>
              </a:buClr>
              <a:buSzPct val="120000"/>
              <a:buFont typeface="Wingdings" pitchFamily="2" charset="2"/>
              <a:buChar char="§"/>
              <a:defRPr kumimoji="1" sz="2800" b="1">
                <a:solidFill>
                  <a:srgbClr val="0033CC"/>
                </a:solidFill>
                <a:latin typeface="+mn-lt"/>
              </a:defRPr>
            </a:lvl2pPr>
            <a:lvl3pPr marL="1143000" indent="-228600" algn="l" rtl="0" eaLnBrk="0" fontAlgn="base" hangingPunct="0">
              <a:spcBef>
                <a:spcPct val="20000"/>
              </a:spcBef>
              <a:spcAft>
                <a:spcPct val="0"/>
              </a:spcAft>
              <a:buClr>
                <a:schemeClr val="hlink"/>
              </a:buClr>
              <a:buFont typeface="Wingdings" pitchFamily="2" charset="2"/>
              <a:buChar char="§"/>
              <a:defRPr kumimoji="1" sz="2400">
                <a:solidFill>
                  <a:schemeClr val="hlink"/>
                </a:solidFill>
                <a:latin typeface="+mn-lt"/>
              </a:defRPr>
            </a:lvl3pPr>
            <a:lvl4pPr marL="1600200" indent="-228600" algn="l" rtl="0" eaLnBrk="0" fontAlgn="base" hangingPunct="0">
              <a:spcBef>
                <a:spcPct val="20000"/>
              </a:spcBef>
              <a:spcAft>
                <a:spcPct val="0"/>
              </a:spcAft>
              <a:buClr>
                <a:schemeClr val="tx2"/>
              </a:buClr>
              <a:buFont typeface="Wingdings" pitchFamily="2" charset="2"/>
              <a:buChar char="§"/>
              <a:defRPr kumimoji="1" sz="2000">
                <a:solidFill>
                  <a:schemeClr val="tx1"/>
                </a:solidFill>
                <a:latin typeface="+mn-lt"/>
              </a:defRPr>
            </a:lvl4pPr>
            <a:lvl5pPr marL="20574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5pPr>
            <a:lvl6pPr marL="25146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6pPr>
            <a:lvl7pPr marL="29718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7pPr>
            <a:lvl8pPr marL="34290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8pPr>
            <a:lvl9pPr marL="38862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9pPr>
          </a:lstStyle>
          <a:p>
            <a:pPr marL="0" indent="0">
              <a:buFont typeface="Wingdings" pitchFamily="2" charset="2"/>
              <a:buNone/>
            </a:pPr>
            <a:r>
              <a:rPr lang="en-SG" sz="2400" kern="0" dirty="0">
                <a:solidFill>
                  <a:srgbClr val="640064"/>
                </a:solidFill>
                <a:latin typeface="Arial Narrow" panose="020B0606020202030204" pitchFamily="34" charset="0"/>
                <a:cs typeface="Arial" panose="020B0604020202020204" pitchFamily="34" charset="0"/>
              </a:rPr>
              <a:t>Pseudocode:</a:t>
            </a:r>
          </a:p>
          <a:p>
            <a:endParaRPr lang="en-SG" kern="0" dirty="0"/>
          </a:p>
        </p:txBody>
      </p:sp>
      <p:pic>
        <p:nvPicPr>
          <p:cNvPr id="2" name="Audio 1">
            <a:hlinkClick r:id="" action="ppaction://media"/>
            <a:extLst>
              <a:ext uri="{FF2B5EF4-FFF2-40B4-BE49-F238E27FC236}">
                <a16:creationId xmlns:a16="http://schemas.microsoft.com/office/drawing/2014/main" id="{A261150C-40C9-448E-AB93-426228BB7D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779220882"/>
      </p:ext>
    </p:extLst>
  </p:cSld>
  <p:clrMapOvr>
    <a:masterClrMapping/>
  </p:clrMapOvr>
  <p:transition spd="slow" advTm="12465">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296400" cy="685800"/>
          </a:xfrm>
        </p:spPr>
        <p:txBody>
          <a:bodyPr/>
          <a:lstStyle/>
          <a:p>
            <a:r>
              <a:rPr lang="en-US" dirty="0">
                <a:latin typeface="Courier New" pitchFamily="49" charset="0"/>
                <a:cs typeface="Courier New" pitchFamily="49" charset="0"/>
              </a:rPr>
              <a:t>if…</a:t>
            </a:r>
            <a:r>
              <a:rPr lang="en-US" dirty="0" err="1">
                <a:latin typeface="Courier New" pitchFamily="49" charset="0"/>
                <a:cs typeface="Courier New" pitchFamily="49" charset="0"/>
              </a:rPr>
              <a:t>elif</a:t>
            </a:r>
            <a:r>
              <a:rPr lang="en-US" dirty="0">
                <a:latin typeface="Courier New" pitchFamily="49" charset="0"/>
                <a:cs typeface="Courier New" pitchFamily="49" charset="0"/>
              </a:rPr>
              <a:t>…else </a:t>
            </a:r>
            <a:r>
              <a:rPr lang="en-US" dirty="0"/>
              <a:t>Multiway Selection</a:t>
            </a:r>
            <a:endParaRPr lang="en-SG" dirty="0"/>
          </a:p>
        </p:txBody>
      </p:sp>
      <p:sp>
        <p:nvSpPr>
          <p:cNvPr id="53" name="Content Placeholder 2"/>
          <p:cNvSpPr>
            <a:spLocks noGrp="1"/>
          </p:cNvSpPr>
          <p:nvPr>
            <p:ph idx="1"/>
          </p:nvPr>
        </p:nvSpPr>
        <p:spPr>
          <a:xfrm>
            <a:off x="304800" y="1689602"/>
            <a:ext cx="7239000" cy="3187198"/>
          </a:xfrm>
          <a:solidFill>
            <a:schemeClr val="bg1"/>
          </a:solidFill>
          <a:ln>
            <a:solidFill>
              <a:schemeClr val="tx1"/>
            </a:solidFill>
          </a:ln>
        </p:spPr>
        <p:txBody>
          <a:bodyPr/>
          <a:lstStyle/>
          <a:p>
            <a:pPr marL="355600" lvl="0" indent="0">
              <a:buNone/>
              <a:tabLst>
                <a:tab pos="355600" algn="l"/>
                <a:tab pos="723900" algn="l"/>
                <a:tab pos="1077913" algn="l"/>
                <a:tab pos="1433513" algn="l"/>
                <a:tab pos="1787525" algn="l"/>
              </a:tabLst>
            </a:pPr>
            <a:r>
              <a:rPr lang="en-US" sz="2000" dirty="0">
                <a:solidFill>
                  <a:srgbClr val="C00000"/>
                </a:solidFill>
                <a:latin typeface="Calibri" panose="020F0502020204030204" pitchFamily="34" charset="0"/>
                <a:cs typeface="Calibri" panose="020F0502020204030204" pitchFamily="34" charset="0"/>
              </a:rPr>
              <a:t>if </a:t>
            </a:r>
            <a:r>
              <a:rPr lang="en-US" sz="2000" dirty="0" err="1">
                <a:solidFill>
                  <a:srgbClr val="360036"/>
                </a:solidFill>
                <a:latin typeface="Calibri" panose="020F0502020204030204" pitchFamily="34" charset="0"/>
                <a:cs typeface="Calibri" panose="020F0502020204030204" pitchFamily="34" charset="0"/>
              </a:rPr>
              <a:t>bmi</a:t>
            </a:r>
            <a:r>
              <a:rPr lang="en-US" sz="2000" dirty="0">
                <a:solidFill>
                  <a:srgbClr val="360036"/>
                </a:solidFill>
                <a:latin typeface="Calibri" panose="020F0502020204030204" pitchFamily="34" charset="0"/>
                <a:cs typeface="Calibri" panose="020F0502020204030204" pitchFamily="34" charset="0"/>
              </a:rPr>
              <a:t> &lt; 18.5</a:t>
            </a:r>
            <a:r>
              <a:rPr lang="en-US" sz="2000" dirty="0">
                <a:solidFill>
                  <a:srgbClr val="0000FF"/>
                </a:solidFill>
                <a:latin typeface="Calibri" panose="020F0502020204030204" pitchFamily="34" charset="0"/>
                <a:cs typeface="Calibri" panose="020F0502020204030204" pitchFamily="34" charset="0"/>
              </a:rPr>
              <a:t>:</a:t>
            </a:r>
          </a:p>
          <a:p>
            <a:pPr marL="355600" lvl="0" indent="0">
              <a:buNone/>
              <a:tabLst>
                <a:tab pos="355600" algn="l"/>
                <a:tab pos="723900" algn="l"/>
                <a:tab pos="1077913" algn="l"/>
                <a:tab pos="1433513" algn="l"/>
                <a:tab pos="1787525" algn="l"/>
              </a:tabLst>
            </a:pPr>
            <a:r>
              <a:rPr lang="en-US" sz="2000" dirty="0">
                <a:solidFill>
                  <a:srgbClr val="0000FF"/>
                </a:solidFill>
                <a:latin typeface="Calibri" panose="020F0502020204030204" pitchFamily="34" charset="0"/>
                <a:cs typeface="Calibri" panose="020F0502020204030204" pitchFamily="34" charset="0"/>
              </a:rPr>
              <a:t>	print ("Risk of developing osteoporosis")</a:t>
            </a:r>
          </a:p>
          <a:p>
            <a:pPr marL="355600" lvl="0" indent="0">
              <a:buNone/>
              <a:tabLst>
                <a:tab pos="355600" algn="l"/>
                <a:tab pos="723900" algn="l"/>
                <a:tab pos="1077913" algn="l"/>
                <a:tab pos="1433513" algn="l"/>
                <a:tab pos="1787525" algn="l"/>
              </a:tabLst>
            </a:pPr>
            <a:r>
              <a:rPr lang="en-US" sz="2000" dirty="0" err="1">
                <a:solidFill>
                  <a:srgbClr val="C00000"/>
                </a:solidFill>
                <a:latin typeface="Calibri" panose="020F0502020204030204" pitchFamily="34" charset="0"/>
                <a:cs typeface="Calibri" panose="020F0502020204030204" pitchFamily="34" charset="0"/>
              </a:rPr>
              <a:t>elif</a:t>
            </a:r>
            <a:r>
              <a:rPr lang="en-US" sz="2000" dirty="0">
                <a:solidFill>
                  <a:srgbClr val="0000FF"/>
                </a:solidFill>
                <a:latin typeface="Calibri" panose="020F0502020204030204" pitchFamily="34" charset="0"/>
                <a:cs typeface="Calibri" panose="020F0502020204030204" pitchFamily="34" charset="0"/>
              </a:rPr>
              <a:t> </a:t>
            </a:r>
            <a:r>
              <a:rPr lang="en-US" sz="2000" dirty="0" err="1">
                <a:solidFill>
                  <a:srgbClr val="360036"/>
                </a:solidFill>
                <a:latin typeface="Calibri" panose="020F0502020204030204" pitchFamily="34" charset="0"/>
                <a:cs typeface="Calibri" panose="020F0502020204030204" pitchFamily="34" charset="0"/>
              </a:rPr>
              <a:t>bmi</a:t>
            </a:r>
            <a:r>
              <a:rPr lang="en-US" sz="2000" dirty="0">
                <a:solidFill>
                  <a:srgbClr val="360036"/>
                </a:solidFill>
                <a:latin typeface="Calibri" panose="020F0502020204030204" pitchFamily="34" charset="0"/>
                <a:cs typeface="Calibri" panose="020F0502020204030204" pitchFamily="34" charset="0"/>
              </a:rPr>
              <a:t> &lt; 23</a:t>
            </a:r>
            <a:r>
              <a:rPr lang="en-US" sz="2000" dirty="0">
                <a:solidFill>
                  <a:srgbClr val="0000FF"/>
                </a:solidFill>
                <a:latin typeface="Calibri" panose="020F0502020204030204" pitchFamily="34" charset="0"/>
                <a:cs typeface="Calibri" panose="020F0502020204030204" pitchFamily="34" charset="0"/>
              </a:rPr>
              <a:t>:</a:t>
            </a:r>
          </a:p>
          <a:p>
            <a:pPr marL="355600" lvl="0" indent="0">
              <a:buNone/>
              <a:tabLst>
                <a:tab pos="355600" algn="l"/>
                <a:tab pos="723900" algn="l"/>
                <a:tab pos="1077913" algn="l"/>
                <a:tab pos="1433513" algn="l"/>
                <a:tab pos="1787525" algn="l"/>
              </a:tabLst>
            </a:pPr>
            <a:r>
              <a:rPr lang="en-US" sz="2000" dirty="0">
                <a:solidFill>
                  <a:srgbClr val="0000FF"/>
                </a:solidFill>
                <a:latin typeface="Calibri" panose="020F0502020204030204" pitchFamily="34" charset="0"/>
                <a:cs typeface="Calibri" panose="020F0502020204030204" pitchFamily="34" charset="0"/>
              </a:rPr>
              <a:t>	print ("Healthy")</a:t>
            </a:r>
          </a:p>
          <a:p>
            <a:pPr marL="355600" lvl="0" indent="0">
              <a:buNone/>
              <a:tabLst>
                <a:tab pos="355600" algn="l"/>
                <a:tab pos="723900" algn="l"/>
                <a:tab pos="1077913" algn="l"/>
                <a:tab pos="1433513" algn="l"/>
                <a:tab pos="1787525" algn="l"/>
              </a:tabLst>
            </a:pPr>
            <a:r>
              <a:rPr lang="en-US" sz="2000" dirty="0" err="1">
                <a:solidFill>
                  <a:srgbClr val="C00000"/>
                </a:solidFill>
                <a:latin typeface="Calibri" panose="020F0502020204030204" pitchFamily="34" charset="0"/>
                <a:cs typeface="Calibri" panose="020F0502020204030204" pitchFamily="34" charset="0"/>
              </a:rPr>
              <a:t>elif</a:t>
            </a:r>
            <a:r>
              <a:rPr lang="en-US" sz="2000" dirty="0">
                <a:solidFill>
                  <a:srgbClr val="C00000"/>
                </a:solidFill>
                <a:latin typeface="Calibri" panose="020F0502020204030204" pitchFamily="34" charset="0"/>
                <a:cs typeface="Calibri" panose="020F0502020204030204" pitchFamily="34" charset="0"/>
              </a:rPr>
              <a:t> </a:t>
            </a:r>
            <a:r>
              <a:rPr lang="en-US" sz="2000" dirty="0" err="1">
                <a:solidFill>
                  <a:srgbClr val="360036"/>
                </a:solidFill>
                <a:latin typeface="Calibri" panose="020F0502020204030204" pitchFamily="34" charset="0"/>
                <a:cs typeface="Calibri" panose="020F0502020204030204" pitchFamily="34" charset="0"/>
              </a:rPr>
              <a:t>bmi</a:t>
            </a:r>
            <a:r>
              <a:rPr lang="en-US" sz="2000" dirty="0">
                <a:solidFill>
                  <a:srgbClr val="360036"/>
                </a:solidFill>
                <a:latin typeface="Calibri" panose="020F0502020204030204" pitchFamily="34" charset="0"/>
                <a:cs typeface="Calibri" panose="020F0502020204030204" pitchFamily="34" charset="0"/>
              </a:rPr>
              <a:t> &lt; 27.5</a:t>
            </a:r>
            <a:r>
              <a:rPr lang="en-US" sz="2000" dirty="0">
                <a:solidFill>
                  <a:srgbClr val="0000FF"/>
                </a:solidFill>
                <a:latin typeface="Calibri" panose="020F0502020204030204" pitchFamily="34" charset="0"/>
                <a:cs typeface="Calibri" panose="020F0502020204030204" pitchFamily="34" charset="0"/>
              </a:rPr>
              <a:t>:</a:t>
            </a:r>
          </a:p>
          <a:p>
            <a:pPr marL="355600" lvl="0" indent="0">
              <a:buNone/>
              <a:tabLst>
                <a:tab pos="355600" algn="l"/>
                <a:tab pos="723900" algn="l"/>
                <a:tab pos="1077913" algn="l"/>
                <a:tab pos="1433513" algn="l"/>
                <a:tab pos="1787525" algn="l"/>
              </a:tabLst>
            </a:pPr>
            <a:r>
              <a:rPr lang="en-US" sz="2000" dirty="0">
                <a:solidFill>
                  <a:srgbClr val="0000FF"/>
                </a:solidFill>
                <a:latin typeface="Calibri" panose="020F0502020204030204" pitchFamily="34" charset="0"/>
                <a:cs typeface="Calibri" panose="020F0502020204030204" pitchFamily="34" charset="0"/>
              </a:rPr>
              <a:t>	print ("Low risk of developing heart disease, stroke, etc.")</a:t>
            </a:r>
          </a:p>
          <a:p>
            <a:pPr marL="355600" lvl="0" indent="0">
              <a:buNone/>
              <a:tabLst>
                <a:tab pos="355600" algn="l"/>
                <a:tab pos="723900" algn="l"/>
                <a:tab pos="1077913" algn="l"/>
                <a:tab pos="1433513" algn="l"/>
                <a:tab pos="1787525" algn="l"/>
              </a:tabLst>
            </a:pPr>
            <a:r>
              <a:rPr lang="en-US" sz="2000" dirty="0">
                <a:solidFill>
                  <a:srgbClr val="C00000"/>
                </a:solidFill>
                <a:latin typeface="Calibri" panose="020F0502020204030204" pitchFamily="34" charset="0"/>
                <a:cs typeface="Calibri" panose="020F0502020204030204" pitchFamily="34" charset="0"/>
              </a:rPr>
              <a:t>else:</a:t>
            </a:r>
          </a:p>
          <a:p>
            <a:pPr marL="355600" lvl="0" indent="0">
              <a:buNone/>
              <a:tabLst>
                <a:tab pos="355600" algn="l"/>
                <a:tab pos="723900" algn="l"/>
                <a:tab pos="1077913" algn="l"/>
                <a:tab pos="1433513" algn="l"/>
                <a:tab pos="1787525" algn="l"/>
              </a:tabLst>
            </a:pPr>
            <a:r>
              <a:rPr lang="en-US" sz="2000" dirty="0">
                <a:solidFill>
                  <a:srgbClr val="0000FF"/>
                </a:solidFill>
                <a:latin typeface="Calibri" panose="020F0502020204030204" pitchFamily="34" charset="0"/>
                <a:cs typeface="Calibri" panose="020F0502020204030204" pitchFamily="34" charset="0"/>
              </a:rPr>
              <a:t>     	print("High risk of developing heart disease, stroke, etc.")</a:t>
            </a:r>
          </a:p>
          <a:p>
            <a:pPr marL="355600" lvl="0" indent="0">
              <a:buNone/>
              <a:tabLst>
                <a:tab pos="355600" algn="l"/>
                <a:tab pos="723900" algn="l"/>
                <a:tab pos="1077913" algn="l"/>
                <a:tab pos="1433513" algn="l"/>
                <a:tab pos="1787525" algn="l"/>
              </a:tabLst>
            </a:pPr>
            <a:endParaRPr lang="en-US" sz="2000" dirty="0">
              <a:solidFill>
                <a:srgbClr val="0000FF"/>
              </a:solidFill>
              <a:latin typeface="Calibri" panose="020F0502020204030204" pitchFamily="34" charset="0"/>
              <a:cs typeface="Calibri" panose="020F0502020204030204" pitchFamily="34" charset="0"/>
            </a:endParaRPr>
          </a:p>
        </p:txBody>
      </p:sp>
      <p:sp>
        <p:nvSpPr>
          <p:cNvPr id="6" name="Content Placeholder 2"/>
          <p:cNvSpPr txBox="1">
            <a:spLocks/>
          </p:cNvSpPr>
          <p:nvPr/>
        </p:nvSpPr>
        <p:spPr bwMode="auto">
          <a:xfrm>
            <a:off x="76200" y="990600"/>
            <a:ext cx="8686800" cy="615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SzPct val="140000"/>
              <a:buFont typeface="Wingdings" pitchFamily="2" charset="2"/>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33CC"/>
              </a:buClr>
              <a:buSzPct val="120000"/>
              <a:buFont typeface="Wingdings" pitchFamily="2" charset="2"/>
              <a:buChar char="§"/>
              <a:defRPr kumimoji="1" sz="2800" b="1">
                <a:solidFill>
                  <a:srgbClr val="0033CC"/>
                </a:solidFill>
                <a:latin typeface="+mn-lt"/>
              </a:defRPr>
            </a:lvl2pPr>
            <a:lvl3pPr marL="1143000" indent="-228600" algn="l" rtl="0" eaLnBrk="0" fontAlgn="base" hangingPunct="0">
              <a:spcBef>
                <a:spcPct val="20000"/>
              </a:spcBef>
              <a:spcAft>
                <a:spcPct val="0"/>
              </a:spcAft>
              <a:buClr>
                <a:schemeClr val="hlink"/>
              </a:buClr>
              <a:buFont typeface="Wingdings" pitchFamily="2" charset="2"/>
              <a:buChar char="§"/>
              <a:defRPr kumimoji="1" sz="2400">
                <a:solidFill>
                  <a:schemeClr val="hlink"/>
                </a:solidFill>
                <a:latin typeface="+mn-lt"/>
              </a:defRPr>
            </a:lvl3pPr>
            <a:lvl4pPr marL="1600200" indent="-228600" algn="l" rtl="0" eaLnBrk="0" fontAlgn="base" hangingPunct="0">
              <a:spcBef>
                <a:spcPct val="20000"/>
              </a:spcBef>
              <a:spcAft>
                <a:spcPct val="0"/>
              </a:spcAft>
              <a:buClr>
                <a:schemeClr val="tx2"/>
              </a:buClr>
              <a:buFont typeface="Wingdings" pitchFamily="2" charset="2"/>
              <a:buChar char="§"/>
              <a:defRPr kumimoji="1" sz="2000">
                <a:solidFill>
                  <a:schemeClr val="tx1"/>
                </a:solidFill>
                <a:latin typeface="+mn-lt"/>
              </a:defRPr>
            </a:lvl4pPr>
            <a:lvl5pPr marL="20574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5pPr>
            <a:lvl6pPr marL="25146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6pPr>
            <a:lvl7pPr marL="29718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7pPr>
            <a:lvl8pPr marL="34290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8pPr>
            <a:lvl9pPr marL="38862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9pPr>
          </a:lstStyle>
          <a:p>
            <a:pPr marL="0" indent="0">
              <a:buFont typeface="Wingdings" pitchFamily="2" charset="2"/>
              <a:buNone/>
            </a:pPr>
            <a:r>
              <a:rPr lang="en-SG" sz="2800" kern="0" dirty="0">
                <a:solidFill>
                  <a:srgbClr val="660033"/>
                </a:solidFill>
                <a:latin typeface="Arial Narrow" panose="020B0606020202030204" pitchFamily="34" charset="0"/>
                <a:cs typeface="Arial" panose="020B0604020202020204" pitchFamily="34" charset="0"/>
              </a:rPr>
              <a:t>The algorithm can be translated into Python code as follows:</a:t>
            </a:r>
          </a:p>
        </p:txBody>
      </p:sp>
      <p:pic>
        <p:nvPicPr>
          <p:cNvPr id="2" name="Audio 1">
            <a:hlinkClick r:id="" action="ppaction://media"/>
            <a:extLst>
              <a:ext uri="{FF2B5EF4-FFF2-40B4-BE49-F238E27FC236}">
                <a16:creationId xmlns:a16="http://schemas.microsoft.com/office/drawing/2014/main" id="{F91F19AC-19F0-49B8-87CD-63BA5C20C4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51822119"/>
      </p:ext>
    </p:extLst>
  </p:cSld>
  <p:clrMapOvr>
    <a:masterClrMapping/>
  </p:clrMapOvr>
  <p:transition spd="slow" advTm="8464">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CalculateBMI.py - Program</a:t>
            </a:r>
          </a:p>
        </p:txBody>
      </p:sp>
      <p:sp>
        <p:nvSpPr>
          <p:cNvPr id="3" name="TextBox 2"/>
          <p:cNvSpPr txBox="1"/>
          <p:nvPr/>
        </p:nvSpPr>
        <p:spPr>
          <a:xfrm>
            <a:off x="222546" y="4341607"/>
            <a:ext cx="990600" cy="400110"/>
          </a:xfrm>
          <a:prstGeom prst="rect">
            <a:avLst/>
          </a:prstGeom>
          <a:noFill/>
        </p:spPr>
        <p:txBody>
          <a:bodyPr wrap="square" rtlCol="0">
            <a:spAutoFit/>
          </a:bodyPr>
          <a:lstStyle/>
          <a:p>
            <a:r>
              <a:rPr lang="en-US" sz="2000" b="1" dirty="0">
                <a:solidFill>
                  <a:srgbClr val="FF0000"/>
                </a:solidFill>
                <a:latin typeface="Arial Narrow" panose="020B0606020202030204" pitchFamily="34" charset="0"/>
              </a:rPr>
              <a:t>Output</a:t>
            </a:r>
          </a:p>
        </p:txBody>
      </p:sp>
      <p:pic>
        <p:nvPicPr>
          <p:cNvPr id="7" name="Picture 6">
            <a:extLst>
              <a:ext uri="{FF2B5EF4-FFF2-40B4-BE49-F238E27FC236}">
                <a16:creationId xmlns:a16="http://schemas.microsoft.com/office/drawing/2014/main" id="{9479A9FE-52E7-4402-A76F-7116D931DB59}"/>
              </a:ext>
            </a:extLst>
          </p:cNvPr>
          <p:cNvPicPr>
            <a:picLocks noChangeAspect="1"/>
          </p:cNvPicPr>
          <p:nvPr/>
        </p:nvPicPr>
        <p:blipFill>
          <a:blip r:embed="rId5"/>
          <a:stretch>
            <a:fillRect/>
          </a:stretch>
        </p:blipFill>
        <p:spPr>
          <a:xfrm>
            <a:off x="222546" y="821158"/>
            <a:ext cx="7162800" cy="3492096"/>
          </a:xfrm>
          <a:prstGeom prst="rect">
            <a:avLst/>
          </a:prstGeom>
        </p:spPr>
      </p:pic>
      <p:pic>
        <p:nvPicPr>
          <p:cNvPr id="8" name="Picture 7">
            <a:extLst>
              <a:ext uri="{FF2B5EF4-FFF2-40B4-BE49-F238E27FC236}">
                <a16:creationId xmlns:a16="http://schemas.microsoft.com/office/drawing/2014/main" id="{95079B6B-222A-4F48-A9BE-8C504FAEED08}"/>
              </a:ext>
            </a:extLst>
          </p:cNvPr>
          <p:cNvPicPr>
            <a:picLocks noChangeAspect="1"/>
          </p:cNvPicPr>
          <p:nvPr/>
        </p:nvPicPr>
        <p:blipFill>
          <a:blip r:embed="rId6"/>
          <a:stretch>
            <a:fillRect/>
          </a:stretch>
        </p:blipFill>
        <p:spPr>
          <a:xfrm>
            <a:off x="762000" y="4741717"/>
            <a:ext cx="2895600" cy="1085124"/>
          </a:xfrm>
          <a:prstGeom prst="rect">
            <a:avLst/>
          </a:prstGeom>
        </p:spPr>
      </p:pic>
      <p:pic>
        <p:nvPicPr>
          <p:cNvPr id="9" name="Picture 8">
            <a:extLst>
              <a:ext uri="{FF2B5EF4-FFF2-40B4-BE49-F238E27FC236}">
                <a16:creationId xmlns:a16="http://schemas.microsoft.com/office/drawing/2014/main" id="{25EC3770-7CAA-4857-811A-FBEDE8AEF304}"/>
              </a:ext>
            </a:extLst>
          </p:cNvPr>
          <p:cNvPicPr>
            <a:picLocks noChangeAspect="1"/>
          </p:cNvPicPr>
          <p:nvPr/>
        </p:nvPicPr>
        <p:blipFill>
          <a:blip r:embed="rId7"/>
          <a:stretch>
            <a:fillRect/>
          </a:stretch>
        </p:blipFill>
        <p:spPr>
          <a:xfrm>
            <a:off x="3956346" y="4741717"/>
            <a:ext cx="4959054" cy="1083729"/>
          </a:xfrm>
          <a:prstGeom prst="rect">
            <a:avLst/>
          </a:prstGeom>
        </p:spPr>
      </p:pic>
      <p:pic>
        <p:nvPicPr>
          <p:cNvPr id="5" name="Audio 4">
            <a:hlinkClick r:id="" action="ppaction://media"/>
            <a:extLst>
              <a:ext uri="{FF2B5EF4-FFF2-40B4-BE49-F238E27FC236}">
                <a16:creationId xmlns:a16="http://schemas.microsoft.com/office/drawing/2014/main" id="{4773428F-36AF-4951-A6AC-6FEF202AAD4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422779352"/>
      </p:ext>
    </p:extLst>
  </p:cSld>
  <p:clrMapOvr>
    <a:masterClrMapping/>
  </p:clrMapOvr>
  <mc:AlternateContent xmlns:mc="http://schemas.openxmlformats.org/markup-compatibility/2006" xmlns:p14="http://schemas.microsoft.com/office/powerpoint/2010/main">
    <mc:Choice Requires="p14">
      <p:transition spd="slow" p14:dur="1500" advTm="12490">
        <p:split orient="vert"/>
      </p:transition>
    </mc:Choice>
    <mc:Fallback xmlns="">
      <p:transition spd="slow" advTm="1249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6705600" y="6324600"/>
            <a:ext cx="1905000" cy="381000"/>
          </a:xfrm>
          <a:prstGeom prst="rect">
            <a:avLst/>
          </a:prstGeom>
        </p:spPr>
        <p:txBody>
          <a:bodyPr/>
          <a:lstStyle/>
          <a:p>
            <a:pPr>
              <a:defRPr/>
            </a:pPr>
            <a:r>
              <a:rPr lang="en-US" dirty="0"/>
              <a:t>Lecture 4</a:t>
            </a:r>
            <a:br>
              <a:rPr lang="en-US" dirty="0"/>
            </a:br>
            <a:r>
              <a:rPr lang="en-US" dirty="0"/>
              <a:t> Slide </a:t>
            </a:r>
            <a:fld id="{F9519896-E57D-4DE8-BA64-A0758AFFFB71}" type="slidenum">
              <a:rPr lang="en-US" smtClean="0"/>
              <a:pPr>
                <a:defRPr/>
              </a:pPr>
              <a:t>24</a:t>
            </a:fld>
            <a:endParaRPr lang="en-US" dirty="0"/>
          </a:p>
        </p:txBody>
      </p:sp>
      <p:sp>
        <p:nvSpPr>
          <p:cNvPr id="5" name="Title 1"/>
          <p:cNvSpPr>
            <a:spLocks noGrp="1"/>
          </p:cNvSpPr>
          <p:nvPr>
            <p:ph type="title"/>
          </p:nvPr>
        </p:nvSpPr>
        <p:spPr>
          <a:xfrm>
            <a:off x="0" y="0"/>
            <a:ext cx="9296400" cy="685800"/>
          </a:xfrm>
        </p:spPr>
        <p:txBody>
          <a:bodyPr/>
          <a:lstStyle/>
          <a:p>
            <a:r>
              <a:rPr lang="en-US" dirty="0"/>
              <a:t>Multiway Selection</a:t>
            </a:r>
            <a:endParaRPr lang="en-SG" dirty="0"/>
          </a:p>
        </p:txBody>
      </p:sp>
      <p:sp>
        <p:nvSpPr>
          <p:cNvPr id="53" name="Content Placeholder 2"/>
          <p:cNvSpPr>
            <a:spLocks noGrp="1"/>
          </p:cNvSpPr>
          <p:nvPr>
            <p:ph idx="1"/>
          </p:nvPr>
        </p:nvSpPr>
        <p:spPr>
          <a:xfrm>
            <a:off x="152400" y="874992"/>
            <a:ext cx="8763000" cy="5144808"/>
          </a:xfrm>
        </p:spPr>
        <p:txBody>
          <a:bodyPr/>
          <a:lstStyle/>
          <a:p>
            <a:pPr marL="0" indent="0">
              <a:buNone/>
            </a:pPr>
            <a:r>
              <a:rPr lang="en-SG" sz="2400" dirty="0">
                <a:cs typeface="Arial" panose="020B0604020202020204" pitchFamily="34" charset="0"/>
              </a:rPr>
              <a:t>Is it necessary to specify both the upper and lower limit of the range of values?</a:t>
            </a: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SG" sz="2400" b="0" dirty="0">
              <a:latin typeface="Arial" panose="020B0604020202020204" pitchFamily="34" charset="0"/>
              <a:cs typeface="Arial" panose="020B0604020202020204" pitchFamily="34" charset="0"/>
            </a:endParaRPr>
          </a:p>
          <a:p>
            <a:pPr marL="0" indent="0">
              <a:buNone/>
            </a:pPr>
            <a:endParaRPr lang="en-SG" sz="2800" dirty="0"/>
          </a:p>
          <a:p>
            <a:endParaRPr lang="en-SG" dirty="0"/>
          </a:p>
        </p:txBody>
      </p:sp>
      <p:sp>
        <p:nvSpPr>
          <p:cNvPr id="7" name="Content Placeholder 2"/>
          <p:cNvSpPr txBox="1">
            <a:spLocks/>
          </p:cNvSpPr>
          <p:nvPr/>
        </p:nvSpPr>
        <p:spPr bwMode="auto">
          <a:xfrm>
            <a:off x="152400" y="1689602"/>
            <a:ext cx="8305800" cy="2972284"/>
          </a:xfrm>
          <a:prstGeom prst="rect">
            <a:avLst/>
          </a:prstGeom>
          <a:solidFill>
            <a:schemeClr val="bg1"/>
          </a:solidFill>
          <a:ln w="9525">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marL="355600" indent="0">
              <a:buFontTx/>
              <a:buNone/>
              <a:tabLst>
                <a:tab pos="355600" algn="l"/>
                <a:tab pos="723900" algn="l"/>
                <a:tab pos="1077913" algn="l"/>
                <a:tab pos="1433513" algn="l"/>
                <a:tab pos="1787525" algn="l"/>
              </a:tabLst>
            </a:pPr>
            <a:r>
              <a:rPr lang="en-US" sz="2000" b="1" kern="0" dirty="0">
                <a:solidFill>
                  <a:srgbClr val="0000FF"/>
                </a:solidFill>
                <a:latin typeface="Calibri" panose="020F0502020204030204" pitchFamily="34" charset="0"/>
                <a:cs typeface="Calibri" panose="020F0502020204030204" pitchFamily="34" charset="0"/>
              </a:rPr>
              <a:t>if </a:t>
            </a:r>
            <a:r>
              <a:rPr lang="en-US" sz="2000" b="1" kern="0" dirty="0" err="1">
                <a:solidFill>
                  <a:srgbClr val="0000FF"/>
                </a:solidFill>
                <a:latin typeface="Calibri" panose="020F0502020204030204" pitchFamily="34" charset="0"/>
                <a:cs typeface="Calibri" panose="020F0502020204030204" pitchFamily="34" charset="0"/>
              </a:rPr>
              <a:t>bmi</a:t>
            </a:r>
            <a:r>
              <a:rPr lang="en-US" sz="2000" b="1" kern="0" dirty="0">
                <a:solidFill>
                  <a:srgbClr val="0000FF"/>
                </a:solidFill>
                <a:latin typeface="Calibri" panose="020F0502020204030204" pitchFamily="34" charset="0"/>
                <a:cs typeface="Calibri" panose="020F0502020204030204" pitchFamily="34" charset="0"/>
              </a:rPr>
              <a:t> &lt; 18.5:</a:t>
            </a:r>
          </a:p>
          <a:p>
            <a:pPr marL="355600" indent="0">
              <a:buFontTx/>
              <a:buNone/>
              <a:tabLst>
                <a:tab pos="355600" algn="l"/>
                <a:tab pos="723900" algn="l"/>
                <a:tab pos="1077913" algn="l"/>
                <a:tab pos="1433513" algn="l"/>
                <a:tab pos="1787525" algn="l"/>
              </a:tabLst>
            </a:pPr>
            <a:r>
              <a:rPr lang="en-US" sz="2000" b="1" kern="0" dirty="0">
                <a:solidFill>
                  <a:srgbClr val="0000FF"/>
                </a:solidFill>
                <a:latin typeface="Calibri" panose="020F0502020204030204" pitchFamily="34" charset="0"/>
                <a:cs typeface="Calibri" panose="020F0502020204030204" pitchFamily="34" charset="0"/>
              </a:rPr>
              <a:t>	print("Risk of developing osteoporosis")</a:t>
            </a:r>
          </a:p>
          <a:p>
            <a:pPr marL="355600" indent="0">
              <a:buFontTx/>
              <a:buNone/>
              <a:tabLst>
                <a:tab pos="355600" algn="l"/>
                <a:tab pos="723900" algn="l"/>
                <a:tab pos="1077913" algn="l"/>
                <a:tab pos="1433513" algn="l"/>
                <a:tab pos="1787525" algn="l"/>
              </a:tabLst>
            </a:pPr>
            <a:r>
              <a:rPr lang="en-US" sz="2000" b="1" kern="0" dirty="0" err="1">
                <a:solidFill>
                  <a:srgbClr val="0000FF"/>
                </a:solidFill>
                <a:latin typeface="Calibri" panose="020F0502020204030204" pitchFamily="34" charset="0"/>
                <a:cs typeface="Calibri" panose="020F0502020204030204" pitchFamily="34" charset="0"/>
              </a:rPr>
              <a:t>elif</a:t>
            </a:r>
            <a:r>
              <a:rPr lang="en-US" sz="2000" b="1" kern="0" dirty="0">
                <a:solidFill>
                  <a:srgbClr val="0000FF"/>
                </a:solidFill>
                <a:latin typeface="Calibri" panose="020F0502020204030204" pitchFamily="34" charset="0"/>
                <a:cs typeface="Calibri" panose="020F0502020204030204" pitchFamily="34" charset="0"/>
              </a:rPr>
              <a:t> </a:t>
            </a:r>
            <a:r>
              <a:rPr lang="en-US" sz="2000" b="1" kern="0" dirty="0">
                <a:solidFill>
                  <a:srgbClr val="FF0000"/>
                </a:solidFill>
                <a:latin typeface="Calibri" panose="020F0502020204030204" pitchFamily="34" charset="0"/>
                <a:cs typeface="Calibri" panose="020F0502020204030204" pitchFamily="34" charset="0"/>
              </a:rPr>
              <a:t>18.5 &lt;=</a:t>
            </a:r>
            <a:r>
              <a:rPr lang="en-US" sz="2000" b="1" kern="0" dirty="0">
                <a:solidFill>
                  <a:srgbClr val="0000FF"/>
                </a:solidFill>
                <a:latin typeface="Calibri" panose="020F0502020204030204" pitchFamily="34" charset="0"/>
                <a:cs typeface="Calibri" panose="020F0502020204030204" pitchFamily="34" charset="0"/>
              </a:rPr>
              <a:t> </a:t>
            </a:r>
            <a:r>
              <a:rPr lang="en-US" sz="2000" b="1" kern="0" dirty="0" err="1">
                <a:solidFill>
                  <a:srgbClr val="0000FF"/>
                </a:solidFill>
                <a:latin typeface="Calibri" panose="020F0502020204030204" pitchFamily="34" charset="0"/>
                <a:cs typeface="Calibri" panose="020F0502020204030204" pitchFamily="34" charset="0"/>
              </a:rPr>
              <a:t>bmi</a:t>
            </a:r>
            <a:r>
              <a:rPr lang="en-US" sz="2000" b="1" kern="0" dirty="0">
                <a:solidFill>
                  <a:srgbClr val="0000FF"/>
                </a:solidFill>
                <a:latin typeface="Calibri" panose="020F0502020204030204" pitchFamily="34" charset="0"/>
                <a:cs typeface="Calibri" panose="020F0502020204030204" pitchFamily="34" charset="0"/>
              </a:rPr>
              <a:t> &lt; 23:</a:t>
            </a:r>
          </a:p>
          <a:p>
            <a:pPr marL="355600" indent="0">
              <a:buFontTx/>
              <a:buNone/>
              <a:tabLst>
                <a:tab pos="355600" algn="l"/>
                <a:tab pos="723900" algn="l"/>
                <a:tab pos="1077913" algn="l"/>
                <a:tab pos="1433513" algn="l"/>
                <a:tab pos="1787525" algn="l"/>
              </a:tabLst>
            </a:pPr>
            <a:r>
              <a:rPr lang="en-US" sz="2000" b="1" kern="0" dirty="0">
                <a:solidFill>
                  <a:srgbClr val="0000FF"/>
                </a:solidFill>
                <a:latin typeface="Calibri" panose="020F0502020204030204" pitchFamily="34" charset="0"/>
                <a:cs typeface="Calibri" panose="020F0502020204030204" pitchFamily="34" charset="0"/>
              </a:rPr>
              <a:t>	print("Healthy")</a:t>
            </a:r>
          </a:p>
          <a:p>
            <a:pPr marL="355600" indent="0">
              <a:buFontTx/>
              <a:buNone/>
              <a:tabLst>
                <a:tab pos="355600" algn="l"/>
                <a:tab pos="723900" algn="l"/>
                <a:tab pos="1077913" algn="l"/>
                <a:tab pos="1433513" algn="l"/>
                <a:tab pos="1787525" algn="l"/>
              </a:tabLst>
            </a:pPr>
            <a:r>
              <a:rPr lang="en-US" sz="2000" b="1" kern="0" dirty="0" err="1">
                <a:solidFill>
                  <a:srgbClr val="0000FF"/>
                </a:solidFill>
                <a:latin typeface="Calibri" panose="020F0502020204030204" pitchFamily="34" charset="0"/>
                <a:cs typeface="Calibri" panose="020F0502020204030204" pitchFamily="34" charset="0"/>
              </a:rPr>
              <a:t>elif</a:t>
            </a:r>
            <a:r>
              <a:rPr lang="en-US" sz="2000" b="1" kern="0" dirty="0">
                <a:solidFill>
                  <a:srgbClr val="0000FF"/>
                </a:solidFill>
                <a:latin typeface="Calibri" panose="020F0502020204030204" pitchFamily="34" charset="0"/>
                <a:cs typeface="Calibri" panose="020F0502020204030204" pitchFamily="34" charset="0"/>
              </a:rPr>
              <a:t> </a:t>
            </a:r>
            <a:r>
              <a:rPr lang="en-US" sz="2000" b="1" kern="0" dirty="0">
                <a:solidFill>
                  <a:srgbClr val="FF0000"/>
                </a:solidFill>
                <a:latin typeface="Calibri" panose="020F0502020204030204" pitchFamily="34" charset="0"/>
                <a:cs typeface="Calibri" panose="020F0502020204030204" pitchFamily="34" charset="0"/>
              </a:rPr>
              <a:t>23 &lt;=</a:t>
            </a:r>
            <a:r>
              <a:rPr lang="en-US" sz="2000" b="1" kern="0" dirty="0">
                <a:solidFill>
                  <a:srgbClr val="0000FF"/>
                </a:solidFill>
                <a:latin typeface="Calibri" panose="020F0502020204030204" pitchFamily="34" charset="0"/>
                <a:cs typeface="Calibri" panose="020F0502020204030204" pitchFamily="34" charset="0"/>
              </a:rPr>
              <a:t> </a:t>
            </a:r>
            <a:r>
              <a:rPr lang="en-US" sz="2000" b="1" kern="0" dirty="0" err="1">
                <a:solidFill>
                  <a:srgbClr val="0000FF"/>
                </a:solidFill>
                <a:latin typeface="Calibri" panose="020F0502020204030204" pitchFamily="34" charset="0"/>
                <a:cs typeface="Calibri" panose="020F0502020204030204" pitchFamily="34" charset="0"/>
              </a:rPr>
              <a:t>bmi</a:t>
            </a:r>
            <a:r>
              <a:rPr lang="en-US" sz="2000" b="1" kern="0" dirty="0">
                <a:solidFill>
                  <a:srgbClr val="0000FF"/>
                </a:solidFill>
                <a:latin typeface="Calibri" panose="020F0502020204030204" pitchFamily="34" charset="0"/>
                <a:cs typeface="Calibri" panose="020F0502020204030204" pitchFamily="34" charset="0"/>
              </a:rPr>
              <a:t> &lt; 27.5:</a:t>
            </a:r>
          </a:p>
          <a:p>
            <a:pPr marL="355600" indent="0">
              <a:buFontTx/>
              <a:buNone/>
              <a:tabLst>
                <a:tab pos="355600" algn="l"/>
                <a:tab pos="723900" algn="l"/>
                <a:tab pos="1077913" algn="l"/>
                <a:tab pos="1433513" algn="l"/>
                <a:tab pos="1787525" algn="l"/>
              </a:tabLst>
            </a:pPr>
            <a:r>
              <a:rPr lang="en-US" sz="2000" b="1" kern="0" dirty="0">
                <a:solidFill>
                  <a:srgbClr val="0000FF"/>
                </a:solidFill>
                <a:latin typeface="Calibri" panose="020F0502020204030204" pitchFamily="34" charset="0"/>
                <a:cs typeface="Calibri" panose="020F0502020204030204" pitchFamily="34" charset="0"/>
              </a:rPr>
              <a:t>	print ("Low risk of developing heart disease, stroke, etc.")</a:t>
            </a:r>
          </a:p>
          <a:p>
            <a:pPr marL="355600" indent="0">
              <a:buFontTx/>
              <a:buNone/>
              <a:tabLst>
                <a:tab pos="355600" algn="l"/>
                <a:tab pos="723900" algn="l"/>
                <a:tab pos="1077913" algn="l"/>
                <a:tab pos="1433513" algn="l"/>
                <a:tab pos="1787525" algn="l"/>
              </a:tabLst>
            </a:pPr>
            <a:r>
              <a:rPr lang="en-US" sz="2000" b="1" kern="0" dirty="0" err="1">
                <a:solidFill>
                  <a:srgbClr val="0000FF"/>
                </a:solidFill>
                <a:latin typeface="Calibri" panose="020F0502020204030204" pitchFamily="34" charset="0"/>
                <a:cs typeface="Calibri" panose="020F0502020204030204" pitchFamily="34" charset="0"/>
              </a:rPr>
              <a:t>elif</a:t>
            </a:r>
            <a:r>
              <a:rPr lang="en-US" sz="2000" b="1" kern="0" dirty="0">
                <a:solidFill>
                  <a:srgbClr val="FF0000"/>
                </a:solidFill>
                <a:latin typeface="Calibri" panose="020F0502020204030204" pitchFamily="34" charset="0"/>
                <a:cs typeface="Calibri" panose="020F0502020204030204" pitchFamily="34" charset="0"/>
              </a:rPr>
              <a:t> </a:t>
            </a:r>
            <a:r>
              <a:rPr lang="en-US" sz="2000" b="1" kern="0" dirty="0" err="1">
                <a:solidFill>
                  <a:srgbClr val="0000FF"/>
                </a:solidFill>
                <a:latin typeface="Calibri" panose="020F0502020204030204" pitchFamily="34" charset="0"/>
                <a:cs typeface="Calibri" panose="020F0502020204030204" pitchFamily="34" charset="0"/>
              </a:rPr>
              <a:t>bmi</a:t>
            </a:r>
            <a:r>
              <a:rPr lang="en-US" sz="2000" b="1" kern="0" dirty="0">
                <a:solidFill>
                  <a:srgbClr val="FF0000"/>
                </a:solidFill>
                <a:latin typeface="Calibri" panose="020F0502020204030204" pitchFamily="34" charset="0"/>
                <a:cs typeface="Calibri" panose="020F0502020204030204" pitchFamily="34" charset="0"/>
              </a:rPr>
              <a:t> &gt;= 27.5:</a:t>
            </a:r>
          </a:p>
          <a:p>
            <a:pPr marL="355600" indent="0">
              <a:buFontTx/>
              <a:buNone/>
              <a:tabLst>
                <a:tab pos="355600" algn="l"/>
                <a:tab pos="723900" algn="l"/>
                <a:tab pos="1077913" algn="l"/>
                <a:tab pos="1433513" algn="l"/>
                <a:tab pos="1787525" algn="l"/>
              </a:tabLst>
            </a:pPr>
            <a:r>
              <a:rPr lang="en-US" sz="2000" b="1" kern="0" dirty="0">
                <a:solidFill>
                  <a:srgbClr val="0000FF"/>
                </a:solidFill>
                <a:latin typeface="Calibri" panose="020F0502020204030204" pitchFamily="34" charset="0"/>
                <a:cs typeface="Calibri" panose="020F0502020204030204" pitchFamily="34" charset="0"/>
              </a:rPr>
              <a:t>     	print("High risk of developing heart disease, stroke, etc.")</a:t>
            </a:r>
          </a:p>
          <a:p>
            <a:pPr marL="355600" indent="0">
              <a:buFontTx/>
              <a:buNone/>
              <a:tabLst>
                <a:tab pos="355600" algn="l"/>
                <a:tab pos="723900" algn="l"/>
                <a:tab pos="1077913" algn="l"/>
                <a:tab pos="1433513" algn="l"/>
                <a:tab pos="1787525" algn="l"/>
              </a:tabLst>
            </a:pPr>
            <a:endParaRPr lang="en-US" sz="2000" kern="0" dirty="0">
              <a:solidFill>
                <a:srgbClr val="0000FF"/>
              </a:solidFill>
            </a:endParaRPr>
          </a:p>
        </p:txBody>
      </p:sp>
      <p:sp>
        <p:nvSpPr>
          <p:cNvPr id="88" name="Content Placeholder 2"/>
          <p:cNvSpPr txBox="1">
            <a:spLocks/>
          </p:cNvSpPr>
          <p:nvPr/>
        </p:nvSpPr>
        <p:spPr bwMode="auto">
          <a:xfrm>
            <a:off x="4653116" y="4791141"/>
            <a:ext cx="3966087" cy="1066800"/>
          </a:xfrm>
          <a:prstGeom prst="rect">
            <a:avLst/>
          </a:prstGeom>
          <a:solidFill>
            <a:schemeClr val="accent1">
              <a:alpha val="61000"/>
            </a:schemeClr>
          </a:solidFill>
          <a:ln>
            <a:solidFill>
              <a:schemeClr val="bg1">
                <a:lumMod val="75000"/>
              </a:schemeClr>
            </a:solidFill>
          </a:ln>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SzPct val="140000"/>
              <a:buFont typeface="Wingdings" pitchFamily="2" charset="2"/>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33CC"/>
              </a:buClr>
              <a:buSzPct val="120000"/>
              <a:buFont typeface="Wingdings" pitchFamily="2" charset="2"/>
              <a:buChar char="§"/>
              <a:defRPr kumimoji="1" sz="2800" b="1">
                <a:solidFill>
                  <a:srgbClr val="0033CC"/>
                </a:solidFill>
                <a:latin typeface="+mn-lt"/>
              </a:defRPr>
            </a:lvl2pPr>
            <a:lvl3pPr marL="1143000" indent="-228600" algn="l" rtl="0" eaLnBrk="0" fontAlgn="base" hangingPunct="0">
              <a:spcBef>
                <a:spcPct val="20000"/>
              </a:spcBef>
              <a:spcAft>
                <a:spcPct val="0"/>
              </a:spcAft>
              <a:buClr>
                <a:schemeClr val="hlink"/>
              </a:buClr>
              <a:buFont typeface="Wingdings" pitchFamily="2" charset="2"/>
              <a:buChar char="§"/>
              <a:defRPr kumimoji="1" sz="2400">
                <a:solidFill>
                  <a:schemeClr val="hlink"/>
                </a:solidFill>
                <a:latin typeface="+mn-lt"/>
              </a:defRPr>
            </a:lvl3pPr>
            <a:lvl4pPr marL="1600200" indent="-228600" algn="l" rtl="0" eaLnBrk="0" fontAlgn="base" hangingPunct="0">
              <a:spcBef>
                <a:spcPct val="20000"/>
              </a:spcBef>
              <a:spcAft>
                <a:spcPct val="0"/>
              </a:spcAft>
              <a:buClr>
                <a:schemeClr val="tx2"/>
              </a:buClr>
              <a:buFont typeface="Wingdings" pitchFamily="2" charset="2"/>
              <a:buChar char="§"/>
              <a:defRPr kumimoji="1" sz="2000">
                <a:solidFill>
                  <a:schemeClr val="tx1"/>
                </a:solidFill>
                <a:latin typeface="+mn-lt"/>
              </a:defRPr>
            </a:lvl4pPr>
            <a:lvl5pPr marL="20574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5pPr>
            <a:lvl6pPr marL="25146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6pPr>
            <a:lvl7pPr marL="29718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7pPr>
            <a:lvl8pPr marL="34290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8pPr>
            <a:lvl9pPr marL="38862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9pPr>
          </a:lstStyle>
          <a:p>
            <a:pPr marL="0" indent="0">
              <a:buFont typeface="Wingdings" pitchFamily="2" charset="2"/>
              <a:buNone/>
            </a:pPr>
            <a:r>
              <a:rPr lang="en-SG" sz="2000" kern="0" dirty="0">
                <a:latin typeface="Arial Narrow" panose="020B0606020202030204" pitchFamily="34" charset="0"/>
                <a:cs typeface="Arial" panose="020B0604020202020204" pitchFamily="34" charset="0"/>
              </a:rPr>
              <a:t>Checking of unnecessary conditions</a:t>
            </a:r>
          </a:p>
          <a:p>
            <a:pPr marL="0" indent="0">
              <a:buFont typeface="Wingdings" pitchFamily="2" charset="2"/>
              <a:buNone/>
            </a:pPr>
            <a:r>
              <a:rPr lang="en-SG" sz="2000" kern="0" dirty="0">
                <a:latin typeface="Arial Narrow" panose="020B0606020202030204" pitchFamily="34" charset="0"/>
                <a:cs typeface="Arial" panose="020B0604020202020204" pitchFamily="34" charset="0"/>
                <a:sym typeface="Wingdings" panose="05000000000000000000" pitchFamily="2" charset="2"/>
              </a:rPr>
              <a:t></a:t>
            </a:r>
            <a:r>
              <a:rPr lang="en-SG" sz="2000" kern="0" dirty="0">
                <a:latin typeface="Arial Narrow" panose="020B0606020202030204" pitchFamily="34" charset="0"/>
                <a:cs typeface="Arial" panose="020B0604020202020204" pitchFamily="34" charset="0"/>
              </a:rPr>
              <a:t> waste of resources</a:t>
            </a:r>
          </a:p>
          <a:p>
            <a:pPr marL="0" indent="0">
              <a:buFont typeface="Wingdings" pitchFamily="2" charset="2"/>
              <a:buNone/>
            </a:pPr>
            <a:r>
              <a:rPr lang="en-SG" sz="2000" kern="0" dirty="0">
                <a:latin typeface="Arial Narrow" panose="020B0606020202030204" pitchFamily="34" charset="0"/>
                <a:cs typeface="Arial" panose="020B0604020202020204" pitchFamily="34" charset="0"/>
                <a:sym typeface="Wingdings" panose="05000000000000000000" pitchFamily="2" charset="2"/>
              </a:rPr>
              <a:t></a:t>
            </a:r>
            <a:r>
              <a:rPr lang="en-SG" sz="2000" kern="0" dirty="0">
                <a:latin typeface="Arial Narrow" panose="020B0606020202030204" pitchFamily="34" charset="0"/>
                <a:cs typeface="Arial" panose="020B0604020202020204" pitchFamily="34" charset="0"/>
              </a:rPr>
              <a:t> inefficient!</a:t>
            </a: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endParaRPr lang="en-SG" kern="0" dirty="0"/>
          </a:p>
        </p:txBody>
      </p:sp>
      <p:sp>
        <p:nvSpPr>
          <p:cNvPr id="2" name="Rectangle 1"/>
          <p:cNvSpPr/>
          <p:nvPr/>
        </p:nvSpPr>
        <p:spPr>
          <a:xfrm>
            <a:off x="6705600" y="6324600"/>
            <a:ext cx="12954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Oval 2">
            <a:extLst>
              <a:ext uri="{FF2B5EF4-FFF2-40B4-BE49-F238E27FC236}">
                <a16:creationId xmlns:a16="http://schemas.microsoft.com/office/drawing/2014/main" id="{7753E9E1-D827-4BCA-B90D-8B44DE9C7592}"/>
              </a:ext>
            </a:extLst>
          </p:cNvPr>
          <p:cNvSpPr/>
          <p:nvPr/>
        </p:nvSpPr>
        <p:spPr>
          <a:xfrm>
            <a:off x="304800" y="2438400"/>
            <a:ext cx="2819400" cy="381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BD17EC04-C7BF-4D7E-B8AD-4B5D68E7D10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5482011"/>
      </p:ext>
    </p:extLst>
  </p:cSld>
  <p:clrMapOvr>
    <a:masterClrMapping/>
  </p:clrMapOvr>
  <mc:AlternateContent xmlns:mc="http://schemas.openxmlformats.org/markup-compatibility/2006" xmlns:p14="http://schemas.microsoft.com/office/powerpoint/2010/main">
    <mc:Choice Requires="p14">
      <p:transition spd="slow" p14:dur="1500" advTm="52851">
        <p:split orient="vert"/>
      </p:transition>
    </mc:Choice>
    <mc:Fallback xmlns="">
      <p:transition spd="slow" advTm="52851">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10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8"/>
                                        </p:tgtEl>
                                        <p:attrNameLst>
                                          <p:attrName>style.visibility</p:attrName>
                                        </p:attrNameLst>
                                      </p:cBhvr>
                                      <p:to>
                                        <p:strVal val="visible"/>
                                      </p:to>
                                    </p:set>
                                    <p:animEffect transition="in" filter="fade">
                                      <p:cBhvr>
                                        <p:cTn id="21"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9"/>
                </p:tgtEl>
              </p:cMediaNode>
            </p:audio>
          </p:childTnLst>
        </p:cTn>
      </p:par>
    </p:tnLst>
    <p:bldLst>
      <p:bldP spid="7" grpId="0" animBg="1"/>
      <p:bldP spid="88" grpId="0" animBg="1"/>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296400" cy="685800"/>
          </a:xfrm>
        </p:spPr>
        <p:txBody>
          <a:bodyPr/>
          <a:lstStyle/>
          <a:p>
            <a:r>
              <a:rPr lang="en-US" dirty="0"/>
              <a:t>Multiway Selection</a:t>
            </a:r>
            <a:endParaRPr lang="en-SG" dirty="0"/>
          </a:p>
        </p:txBody>
      </p:sp>
      <p:sp>
        <p:nvSpPr>
          <p:cNvPr id="53" name="Content Placeholder 2"/>
          <p:cNvSpPr>
            <a:spLocks noGrp="1"/>
          </p:cNvSpPr>
          <p:nvPr>
            <p:ph idx="1"/>
          </p:nvPr>
        </p:nvSpPr>
        <p:spPr>
          <a:xfrm>
            <a:off x="152400" y="874992"/>
            <a:ext cx="8305800" cy="5144808"/>
          </a:xfrm>
        </p:spPr>
        <p:txBody>
          <a:bodyPr/>
          <a:lstStyle/>
          <a:p>
            <a:pPr marL="0" indent="0">
              <a:buNone/>
            </a:pPr>
            <a:r>
              <a:rPr lang="en-SG" dirty="0">
                <a:cs typeface="Arial" panose="020B0604020202020204" pitchFamily="34" charset="0"/>
              </a:rPr>
              <a:t>How about using </a:t>
            </a:r>
            <a:r>
              <a:rPr lang="en-SG" dirty="0">
                <a:solidFill>
                  <a:srgbClr val="0000FF"/>
                </a:solidFill>
                <a:cs typeface="Arial" panose="020B0604020202020204" pitchFamily="34" charset="0"/>
              </a:rPr>
              <a:t>multiple if </a:t>
            </a:r>
            <a:r>
              <a:rPr lang="en-SG" dirty="0">
                <a:cs typeface="Arial" panose="020B0604020202020204" pitchFamily="34" charset="0"/>
              </a:rPr>
              <a:t>statements?</a:t>
            </a: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SG" sz="2400" b="0" dirty="0">
              <a:latin typeface="Arial" panose="020B0604020202020204" pitchFamily="34" charset="0"/>
              <a:cs typeface="Arial" panose="020B0604020202020204" pitchFamily="34" charset="0"/>
            </a:endParaRPr>
          </a:p>
          <a:p>
            <a:pPr marL="0" indent="0">
              <a:buNone/>
            </a:pPr>
            <a:endParaRPr lang="en-SG" dirty="0"/>
          </a:p>
        </p:txBody>
      </p:sp>
      <p:grpSp>
        <p:nvGrpSpPr>
          <p:cNvPr id="83" name="Group 82">
            <a:extLst>
              <a:ext uri="{FF2B5EF4-FFF2-40B4-BE49-F238E27FC236}">
                <a16:creationId xmlns:a16="http://schemas.microsoft.com/office/drawing/2014/main" id="{7D0830FE-EE43-49CB-BA93-51B0A83DBC3D}"/>
              </a:ext>
            </a:extLst>
          </p:cNvPr>
          <p:cNvGrpSpPr/>
          <p:nvPr/>
        </p:nvGrpSpPr>
        <p:grpSpPr>
          <a:xfrm>
            <a:off x="5884177" y="1585068"/>
            <a:ext cx="3107423" cy="3826088"/>
            <a:chOff x="1" y="0"/>
            <a:chExt cx="3106772" cy="3824870"/>
          </a:xfrm>
          <a:solidFill>
            <a:schemeClr val="bg1"/>
          </a:solidFill>
        </p:grpSpPr>
        <p:sp>
          <p:nvSpPr>
            <p:cNvPr id="85" name="Text Box 49">
              <a:extLst>
                <a:ext uri="{FF2B5EF4-FFF2-40B4-BE49-F238E27FC236}">
                  <a16:creationId xmlns:a16="http://schemas.microsoft.com/office/drawing/2014/main" id="{E174E733-7F0C-4149-A87D-BBA99BAFC9A8}"/>
                </a:ext>
              </a:extLst>
            </p:cNvPr>
            <p:cNvSpPr txBox="1">
              <a:spLocks noChangeArrowheads="1"/>
            </p:cNvSpPr>
            <p:nvPr/>
          </p:nvSpPr>
          <p:spPr bwMode="auto">
            <a:xfrm>
              <a:off x="371475" y="2400300"/>
              <a:ext cx="333375" cy="1536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dirty="0">
                  <a:effectLst/>
                  <a:latin typeface="Times New Roman"/>
                  <a:ea typeface="SimSun"/>
                </a:rPr>
                <a:t>false</a:t>
              </a:r>
            </a:p>
          </p:txBody>
        </p:sp>
        <p:grpSp>
          <p:nvGrpSpPr>
            <p:cNvPr id="86" name="Group 85">
              <a:extLst>
                <a:ext uri="{FF2B5EF4-FFF2-40B4-BE49-F238E27FC236}">
                  <a16:creationId xmlns:a16="http://schemas.microsoft.com/office/drawing/2014/main" id="{C7FBCEE2-6C4E-41CC-ADA7-9823C0258CF0}"/>
                </a:ext>
              </a:extLst>
            </p:cNvPr>
            <p:cNvGrpSpPr/>
            <p:nvPr/>
          </p:nvGrpSpPr>
          <p:grpSpPr>
            <a:xfrm>
              <a:off x="1" y="0"/>
              <a:ext cx="3106772" cy="3824870"/>
              <a:chOff x="1" y="0"/>
              <a:chExt cx="3106772" cy="3824870"/>
            </a:xfrm>
            <a:grpFill/>
          </p:grpSpPr>
          <p:sp>
            <p:nvSpPr>
              <p:cNvPr id="88" name="Text Box 49">
                <a:extLst>
                  <a:ext uri="{FF2B5EF4-FFF2-40B4-BE49-F238E27FC236}">
                    <a16:creationId xmlns:a16="http://schemas.microsoft.com/office/drawing/2014/main" id="{3B4A78B4-574C-46D2-9EBF-65EAE1642D35}"/>
                  </a:ext>
                </a:extLst>
              </p:cNvPr>
              <p:cNvSpPr txBox="1">
                <a:spLocks noChangeArrowheads="1"/>
              </p:cNvSpPr>
              <p:nvPr/>
            </p:nvSpPr>
            <p:spPr bwMode="auto">
              <a:xfrm>
                <a:off x="371475" y="1543050"/>
                <a:ext cx="333375" cy="1536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dirty="0">
                    <a:effectLst/>
                    <a:latin typeface="Times New Roman"/>
                    <a:ea typeface="SimSun"/>
                  </a:rPr>
                  <a:t>false</a:t>
                </a:r>
              </a:p>
            </p:txBody>
          </p:sp>
          <p:grpSp>
            <p:nvGrpSpPr>
              <p:cNvPr id="89" name="Group 88">
                <a:extLst>
                  <a:ext uri="{FF2B5EF4-FFF2-40B4-BE49-F238E27FC236}">
                    <a16:creationId xmlns:a16="http://schemas.microsoft.com/office/drawing/2014/main" id="{E4AA005C-DA7F-4B41-B8C7-4D6A8A237808}"/>
                  </a:ext>
                </a:extLst>
              </p:cNvPr>
              <p:cNvGrpSpPr/>
              <p:nvPr/>
            </p:nvGrpSpPr>
            <p:grpSpPr>
              <a:xfrm>
                <a:off x="1" y="0"/>
                <a:ext cx="3106772" cy="3824870"/>
                <a:chOff x="1" y="0"/>
                <a:chExt cx="3106772" cy="3824870"/>
              </a:xfrm>
              <a:grpFill/>
            </p:grpSpPr>
            <p:grpSp>
              <p:nvGrpSpPr>
                <p:cNvPr id="90" name="Group 89">
                  <a:extLst>
                    <a:ext uri="{FF2B5EF4-FFF2-40B4-BE49-F238E27FC236}">
                      <a16:creationId xmlns:a16="http://schemas.microsoft.com/office/drawing/2014/main" id="{5DA6B8AB-CF17-45EA-8C39-95BE1736E1E1}"/>
                    </a:ext>
                  </a:extLst>
                </p:cNvPr>
                <p:cNvGrpSpPr/>
                <p:nvPr/>
              </p:nvGrpSpPr>
              <p:grpSpPr>
                <a:xfrm>
                  <a:off x="1" y="0"/>
                  <a:ext cx="3106772" cy="3824870"/>
                  <a:chOff x="12065" y="19050"/>
                  <a:chExt cx="3105433" cy="3829685"/>
                </a:xfrm>
                <a:grpFill/>
              </p:grpSpPr>
              <p:sp>
                <p:nvSpPr>
                  <p:cNvPr id="92" name="Text Box 49">
                    <a:extLst>
                      <a:ext uri="{FF2B5EF4-FFF2-40B4-BE49-F238E27FC236}">
                        <a16:creationId xmlns:a16="http://schemas.microsoft.com/office/drawing/2014/main" id="{9AF14F21-A1FA-4C32-A9C9-383C61747DAA}"/>
                      </a:ext>
                    </a:extLst>
                  </p:cNvPr>
                  <p:cNvSpPr txBox="1">
                    <a:spLocks noChangeArrowheads="1"/>
                  </p:cNvSpPr>
                  <p:nvPr/>
                </p:nvSpPr>
                <p:spPr bwMode="auto">
                  <a:xfrm>
                    <a:off x="356195" y="3313489"/>
                    <a:ext cx="333375" cy="1543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a:effectLst/>
                        <a:latin typeface="Times New Roman"/>
                        <a:ea typeface="SimSun"/>
                      </a:rPr>
                      <a:t>false</a:t>
                    </a:r>
                  </a:p>
                </p:txBody>
              </p:sp>
              <p:grpSp>
                <p:nvGrpSpPr>
                  <p:cNvPr id="93" name="Group 92">
                    <a:extLst>
                      <a:ext uri="{FF2B5EF4-FFF2-40B4-BE49-F238E27FC236}">
                        <a16:creationId xmlns:a16="http://schemas.microsoft.com/office/drawing/2014/main" id="{D5D8D6E0-EB42-44EF-9567-394036804F91}"/>
                      </a:ext>
                    </a:extLst>
                  </p:cNvPr>
                  <p:cNvGrpSpPr/>
                  <p:nvPr/>
                </p:nvGrpSpPr>
                <p:grpSpPr>
                  <a:xfrm>
                    <a:off x="12065" y="19050"/>
                    <a:ext cx="3105433" cy="3829685"/>
                    <a:chOff x="12065" y="66675"/>
                    <a:chExt cx="3105822" cy="3829685"/>
                  </a:xfrm>
                  <a:grpFill/>
                </p:grpSpPr>
                <p:grpSp>
                  <p:nvGrpSpPr>
                    <p:cNvPr id="94" name="Group 93">
                      <a:extLst>
                        <a:ext uri="{FF2B5EF4-FFF2-40B4-BE49-F238E27FC236}">
                          <a16:creationId xmlns:a16="http://schemas.microsoft.com/office/drawing/2014/main" id="{045D3A0C-3064-44D5-9707-78C12E1E35FD}"/>
                        </a:ext>
                      </a:extLst>
                    </p:cNvPr>
                    <p:cNvGrpSpPr>
                      <a:grpSpLocks/>
                    </p:cNvGrpSpPr>
                    <p:nvPr/>
                  </p:nvGrpSpPr>
                  <p:grpSpPr bwMode="auto">
                    <a:xfrm>
                      <a:off x="12065" y="66675"/>
                      <a:ext cx="3105150" cy="3829685"/>
                      <a:chOff x="3181" y="2199"/>
                      <a:chExt cx="4890" cy="6031"/>
                    </a:xfrm>
                    <a:grpFill/>
                  </p:grpSpPr>
                  <p:sp>
                    <p:nvSpPr>
                      <p:cNvPr id="122" name="Rectangle 121">
                        <a:extLst>
                          <a:ext uri="{FF2B5EF4-FFF2-40B4-BE49-F238E27FC236}">
                            <a16:creationId xmlns:a16="http://schemas.microsoft.com/office/drawing/2014/main" id="{FDD636A8-EEA5-456E-8B4B-7BDBB22B0456}"/>
                          </a:ext>
                        </a:extLst>
                      </p:cNvPr>
                      <p:cNvSpPr>
                        <a:spLocks noChangeArrowheads="1"/>
                      </p:cNvSpPr>
                      <p:nvPr/>
                    </p:nvSpPr>
                    <p:spPr bwMode="auto">
                      <a:xfrm>
                        <a:off x="6156" y="2743"/>
                        <a:ext cx="1915" cy="475"/>
                      </a:xfrm>
                      <a:prstGeom prst="rect">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3" name="AutoShape 73">
                        <a:extLst>
                          <a:ext uri="{FF2B5EF4-FFF2-40B4-BE49-F238E27FC236}">
                            <a16:creationId xmlns:a16="http://schemas.microsoft.com/office/drawing/2014/main" id="{965EF133-3439-42C2-9FBD-F98069BCEBBF}"/>
                          </a:ext>
                        </a:extLst>
                      </p:cNvPr>
                      <p:cNvSpPr>
                        <a:spLocks noChangeArrowheads="1"/>
                      </p:cNvSpPr>
                      <p:nvPr/>
                    </p:nvSpPr>
                    <p:spPr bwMode="auto">
                      <a:xfrm>
                        <a:off x="3192" y="5475"/>
                        <a:ext cx="2244" cy="490"/>
                      </a:xfrm>
                      <a:prstGeom prst="flowChartDecision">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4" name="AutoShape 57">
                        <a:extLst>
                          <a:ext uri="{FF2B5EF4-FFF2-40B4-BE49-F238E27FC236}">
                            <a16:creationId xmlns:a16="http://schemas.microsoft.com/office/drawing/2014/main" id="{A11D49B9-614F-4A33-A632-E7897430E366}"/>
                          </a:ext>
                        </a:extLst>
                      </p:cNvPr>
                      <p:cNvSpPr>
                        <a:spLocks noChangeArrowheads="1"/>
                      </p:cNvSpPr>
                      <p:nvPr/>
                    </p:nvSpPr>
                    <p:spPr bwMode="auto">
                      <a:xfrm>
                        <a:off x="3189" y="4111"/>
                        <a:ext cx="2244" cy="490"/>
                      </a:xfrm>
                      <a:prstGeom prst="flowChartDecision">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5" name="AutoShape 44">
                        <a:extLst>
                          <a:ext uri="{FF2B5EF4-FFF2-40B4-BE49-F238E27FC236}">
                            <a16:creationId xmlns:a16="http://schemas.microsoft.com/office/drawing/2014/main" id="{716B18C5-7587-44C8-AD88-7A94C229134D}"/>
                          </a:ext>
                        </a:extLst>
                      </p:cNvPr>
                      <p:cNvSpPr>
                        <a:spLocks noChangeArrowheads="1"/>
                      </p:cNvSpPr>
                      <p:nvPr/>
                    </p:nvSpPr>
                    <p:spPr bwMode="auto">
                      <a:xfrm>
                        <a:off x="3181" y="2735"/>
                        <a:ext cx="2244" cy="490"/>
                      </a:xfrm>
                      <a:prstGeom prst="flowChartDecision">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6" name="Text Box 42">
                        <a:extLst>
                          <a:ext uri="{FF2B5EF4-FFF2-40B4-BE49-F238E27FC236}">
                            <a16:creationId xmlns:a16="http://schemas.microsoft.com/office/drawing/2014/main" id="{696A53C6-0C66-4D32-8D80-8C068B36D176}"/>
                          </a:ext>
                        </a:extLst>
                      </p:cNvPr>
                      <p:cNvSpPr txBox="1">
                        <a:spLocks noChangeArrowheads="1"/>
                      </p:cNvSpPr>
                      <p:nvPr/>
                    </p:nvSpPr>
                    <p:spPr bwMode="auto">
                      <a:xfrm>
                        <a:off x="6306" y="2802"/>
                        <a:ext cx="1743" cy="3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000" dirty="0">
                            <a:effectLst/>
                            <a:latin typeface="Times New Roman"/>
                            <a:ea typeface="SimSun"/>
                          </a:rPr>
                          <a:t>print HR1</a:t>
                        </a:r>
                      </a:p>
                    </p:txBody>
                  </p:sp>
                  <p:sp>
                    <p:nvSpPr>
                      <p:cNvPr id="127" name="Text Box 43">
                        <a:extLst>
                          <a:ext uri="{FF2B5EF4-FFF2-40B4-BE49-F238E27FC236}">
                            <a16:creationId xmlns:a16="http://schemas.microsoft.com/office/drawing/2014/main" id="{CF91CB64-98E4-4CF1-A6AA-7B1902612818}"/>
                          </a:ext>
                        </a:extLst>
                      </p:cNvPr>
                      <p:cNvSpPr txBox="1">
                        <a:spLocks noChangeArrowheads="1"/>
                      </p:cNvSpPr>
                      <p:nvPr/>
                    </p:nvSpPr>
                    <p:spPr bwMode="auto">
                      <a:xfrm>
                        <a:off x="3682" y="2795"/>
                        <a:ext cx="1489" cy="37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000" dirty="0">
                            <a:effectLst/>
                            <a:latin typeface="Arial"/>
                            <a:ea typeface="SimSun"/>
                          </a:rPr>
                          <a:t> </a:t>
                        </a:r>
                        <a:r>
                          <a:rPr lang="en-SG" sz="1000" dirty="0" err="1">
                            <a:latin typeface="Times New Roman"/>
                            <a:ea typeface="SimSun"/>
                          </a:rPr>
                          <a:t>bmi</a:t>
                        </a:r>
                        <a:r>
                          <a:rPr lang="en-SG" sz="1000" dirty="0">
                            <a:latin typeface="Times New Roman"/>
                            <a:ea typeface="SimSun"/>
                          </a:rPr>
                          <a:t> &lt; 18.5</a:t>
                        </a:r>
                        <a:endParaRPr lang="en-SG" sz="1000" dirty="0">
                          <a:effectLst/>
                          <a:latin typeface="Times New Roman"/>
                          <a:ea typeface="SimSun"/>
                        </a:endParaRPr>
                      </a:p>
                    </p:txBody>
                  </p:sp>
                  <p:cxnSp>
                    <p:nvCxnSpPr>
                      <p:cNvPr id="128" name="Line 45">
                        <a:extLst>
                          <a:ext uri="{FF2B5EF4-FFF2-40B4-BE49-F238E27FC236}">
                            <a16:creationId xmlns:a16="http://schemas.microsoft.com/office/drawing/2014/main" id="{4280DA9D-9C52-4AAD-897B-6A20BA9815BC}"/>
                          </a:ext>
                        </a:extLst>
                      </p:cNvPr>
                      <p:cNvCxnSpPr/>
                      <p:nvPr/>
                    </p:nvCxnSpPr>
                    <p:spPr bwMode="auto">
                      <a:xfrm>
                        <a:off x="5421" y="2983"/>
                        <a:ext cx="735" cy="0"/>
                      </a:xfrm>
                      <a:prstGeom prst="line">
                        <a:avLst/>
                      </a:prstGeom>
                      <a:grpFill/>
                      <a:ln w="9525">
                        <a:solidFill>
                          <a:srgbClr val="000000"/>
                        </a:solidFill>
                        <a:round/>
                        <a:headEnd/>
                        <a:tailEnd type="triangle" w="med" len="med"/>
                      </a:ln>
                      <a:extLst/>
                    </p:spPr>
                  </p:cxnSp>
                  <p:cxnSp>
                    <p:nvCxnSpPr>
                      <p:cNvPr id="129" name="Line 46">
                        <a:extLst>
                          <a:ext uri="{FF2B5EF4-FFF2-40B4-BE49-F238E27FC236}">
                            <a16:creationId xmlns:a16="http://schemas.microsoft.com/office/drawing/2014/main" id="{5AD37D71-E06B-4921-A01D-C0D89DEACE0A}"/>
                          </a:ext>
                        </a:extLst>
                      </p:cNvPr>
                      <p:cNvCxnSpPr/>
                      <p:nvPr/>
                    </p:nvCxnSpPr>
                    <p:spPr bwMode="auto">
                      <a:xfrm>
                        <a:off x="4296" y="3225"/>
                        <a:ext cx="0" cy="317"/>
                      </a:xfrm>
                      <a:prstGeom prst="line">
                        <a:avLst/>
                      </a:prstGeom>
                      <a:grpFill/>
                      <a:ln w="9525">
                        <a:solidFill>
                          <a:srgbClr val="000000"/>
                        </a:solidFill>
                        <a:round/>
                        <a:headEnd/>
                        <a:tailEnd type="triangle" w="med" len="med"/>
                      </a:ln>
                      <a:extLst/>
                    </p:spPr>
                  </p:cxnSp>
                  <p:cxnSp>
                    <p:nvCxnSpPr>
                      <p:cNvPr id="130" name="Line 47">
                        <a:extLst>
                          <a:ext uri="{FF2B5EF4-FFF2-40B4-BE49-F238E27FC236}">
                            <a16:creationId xmlns:a16="http://schemas.microsoft.com/office/drawing/2014/main" id="{11AB87AA-83F1-4567-99E0-C13F814B1B88}"/>
                          </a:ext>
                        </a:extLst>
                      </p:cNvPr>
                      <p:cNvCxnSpPr/>
                      <p:nvPr/>
                    </p:nvCxnSpPr>
                    <p:spPr bwMode="auto">
                      <a:xfrm>
                        <a:off x="4296" y="2427"/>
                        <a:ext cx="0" cy="317"/>
                      </a:xfrm>
                      <a:prstGeom prst="line">
                        <a:avLst/>
                      </a:prstGeom>
                      <a:grpFill/>
                      <a:ln w="9525">
                        <a:solidFill>
                          <a:srgbClr val="000000"/>
                        </a:solidFill>
                        <a:round/>
                        <a:headEnd/>
                        <a:tailEnd type="triangle" w="med" len="med"/>
                      </a:ln>
                      <a:extLst/>
                    </p:spPr>
                  </p:cxnSp>
                  <p:sp>
                    <p:nvSpPr>
                      <p:cNvPr id="131" name="Text Box 48">
                        <a:extLst>
                          <a:ext uri="{FF2B5EF4-FFF2-40B4-BE49-F238E27FC236}">
                            <a16:creationId xmlns:a16="http://schemas.microsoft.com/office/drawing/2014/main" id="{32E541B9-47EB-4CBF-BC5F-1A53085A438B}"/>
                          </a:ext>
                        </a:extLst>
                      </p:cNvPr>
                      <p:cNvSpPr txBox="1">
                        <a:spLocks noChangeArrowheads="1"/>
                      </p:cNvSpPr>
                      <p:nvPr/>
                    </p:nvSpPr>
                    <p:spPr bwMode="auto">
                      <a:xfrm>
                        <a:off x="5541" y="2740"/>
                        <a:ext cx="381" cy="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a:effectLst/>
                            <a:latin typeface="Times New Roman"/>
                            <a:ea typeface="SimSun"/>
                          </a:rPr>
                          <a:t>true</a:t>
                        </a:r>
                      </a:p>
                    </p:txBody>
                  </p:sp>
                  <p:sp>
                    <p:nvSpPr>
                      <p:cNvPr id="132" name="Text Box 49">
                        <a:extLst>
                          <a:ext uri="{FF2B5EF4-FFF2-40B4-BE49-F238E27FC236}">
                            <a16:creationId xmlns:a16="http://schemas.microsoft.com/office/drawing/2014/main" id="{9C8261FF-3967-47EF-9797-52843E082F39}"/>
                          </a:ext>
                        </a:extLst>
                      </p:cNvPr>
                      <p:cNvSpPr txBox="1">
                        <a:spLocks noChangeArrowheads="1"/>
                      </p:cNvSpPr>
                      <p:nvPr/>
                    </p:nvSpPr>
                    <p:spPr bwMode="auto">
                      <a:xfrm>
                        <a:off x="3743" y="3250"/>
                        <a:ext cx="525"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dirty="0">
                            <a:effectLst/>
                            <a:latin typeface="Times New Roman"/>
                            <a:ea typeface="SimSun"/>
                          </a:rPr>
                          <a:t>false</a:t>
                        </a:r>
                      </a:p>
                    </p:txBody>
                  </p:sp>
                  <p:sp>
                    <p:nvSpPr>
                      <p:cNvPr id="133" name="Oval 132">
                        <a:extLst>
                          <a:ext uri="{FF2B5EF4-FFF2-40B4-BE49-F238E27FC236}">
                            <a16:creationId xmlns:a16="http://schemas.microsoft.com/office/drawing/2014/main" id="{A5B8F7D3-0CDC-4091-8DAE-63C64B78F5B7}"/>
                          </a:ext>
                        </a:extLst>
                      </p:cNvPr>
                      <p:cNvSpPr>
                        <a:spLocks noChangeArrowheads="1"/>
                      </p:cNvSpPr>
                      <p:nvPr/>
                    </p:nvSpPr>
                    <p:spPr bwMode="auto">
                      <a:xfrm>
                        <a:off x="4164" y="2199"/>
                        <a:ext cx="240" cy="240"/>
                      </a:xfrm>
                      <a:prstGeom prst="ellipse">
                        <a:avLst/>
                      </a:prstGeom>
                      <a:grp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134" name="Line 53">
                        <a:extLst>
                          <a:ext uri="{FF2B5EF4-FFF2-40B4-BE49-F238E27FC236}">
                            <a16:creationId xmlns:a16="http://schemas.microsoft.com/office/drawing/2014/main" id="{A798233B-A884-4FC1-BE01-5EF1261B2885}"/>
                          </a:ext>
                        </a:extLst>
                      </p:cNvPr>
                      <p:cNvCxnSpPr/>
                      <p:nvPr/>
                    </p:nvCxnSpPr>
                    <p:spPr bwMode="auto">
                      <a:xfrm flipH="1">
                        <a:off x="4308" y="7357"/>
                        <a:ext cx="0" cy="317"/>
                      </a:xfrm>
                      <a:prstGeom prst="line">
                        <a:avLst/>
                      </a:prstGeom>
                      <a:grpFill/>
                      <a:ln w="9525">
                        <a:solidFill>
                          <a:srgbClr val="000000"/>
                        </a:solidFill>
                        <a:round/>
                        <a:headEnd/>
                        <a:tailEnd type="triangle" w="med" len="med"/>
                      </a:ln>
                      <a:extLst/>
                    </p:spPr>
                  </p:cxnSp>
                  <p:sp>
                    <p:nvSpPr>
                      <p:cNvPr id="135" name="Text Box 56">
                        <a:extLst>
                          <a:ext uri="{FF2B5EF4-FFF2-40B4-BE49-F238E27FC236}">
                            <a16:creationId xmlns:a16="http://schemas.microsoft.com/office/drawing/2014/main" id="{6A8B6D80-C5B7-4929-82B1-A6C0E95FFB8D}"/>
                          </a:ext>
                        </a:extLst>
                      </p:cNvPr>
                      <p:cNvSpPr txBox="1">
                        <a:spLocks noChangeArrowheads="1"/>
                      </p:cNvSpPr>
                      <p:nvPr/>
                    </p:nvSpPr>
                    <p:spPr bwMode="auto">
                      <a:xfrm>
                        <a:off x="3738" y="4270"/>
                        <a:ext cx="1260" cy="22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lnSpc>
                            <a:spcPct val="90000"/>
                          </a:lnSpc>
                          <a:spcBef>
                            <a:spcPts val="0"/>
                          </a:spcBef>
                          <a:spcAft>
                            <a:spcPts val="0"/>
                          </a:spcAft>
                        </a:pPr>
                        <a:r>
                          <a:rPr lang="en-SG" sz="1000" dirty="0">
                            <a:effectLst/>
                            <a:latin typeface="Times New Roman"/>
                            <a:ea typeface="SimSun"/>
                          </a:rPr>
                          <a:t>18.5≤bmi&lt;23</a:t>
                        </a:r>
                      </a:p>
                    </p:txBody>
                  </p:sp>
                  <p:cxnSp>
                    <p:nvCxnSpPr>
                      <p:cNvPr id="136" name="Line 65">
                        <a:extLst>
                          <a:ext uri="{FF2B5EF4-FFF2-40B4-BE49-F238E27FC236}">
                            <a16:creationId xmlns:a16="http://schemas.microsoft.com/office/drawing/2014/main" id="{9D768552-9211-4A5A-A73C-59172C0E0E77}"/>
                          </a:ext>
                        </a:extLst>
                      </p:cNvPr>
                      <p:cNvCxnSpPr/>
                      <p:nvPr/>
                    </p:nvCxnSpPr>
                    <p:spPr bwMode="auto">
                      <a:xfrm>
                        <a:off x="4296" y="4601"/>
                        <a:ext cx="0" cy="317"/>
                      </a:xfrm>
                      <a:prstGeom prst="line">
                        <a:avLst/>
                      </a:prstGeom>
                      <a:grpFill/>
                      <a:ln w="9525">
                        <a:solidFill>
                          <a:srgbClr val="000000"/>
                        </a:solidFill>
                        <a:round/>
                        <a:headEnd/>
                        <a:tailEnd type="triangle" w="med" len="med"/>
                      </a:ln>
                      <a:extLst/>
                    </p:spPr>
                  </p:cxnSp>
                  <p:cxnSp>
                    <p:nvCxnSpPr>
                      <p:cNvPr id="137" name="Line 69">
                        <a:extLst>
                          <a:ext uri="{FF2B5EF4-FFF2-40B4-BE49-F238E27FC236}">
                            <a16:creationId xmlns:a16="http://schemas.microsoft.com/office/drawing/2014/main" id="{B0C015CF-CBB3-438F-8B1D-F80089B043FC}"/>
                          </a:ext>
                        </a:extLst>
                      </p:cNvPr>
                      <p:cNvCxnSpPr/>
                      <p:nvPr/>
                    </p:nvCxnSpPr>
                    <p:spPr bwMode="auto">
                      <a:xfrm>
                        <a:off x="4313" y="5972"/>
                        <a:ext cx="0" cy="317"/>
                      </a:xfrm>
                      <a:prstGeom prst="line">
                        <a:avLst/>
                      </a:prstGeom>
                      <a:grpFill/>
                      <a:ln w="9525">
                        <a:solidFill>
                          <a:srgbClr val="000000"/>
                        </a:solidFill>
                        <a:round/>
                        <a:headEnd/>
                        <a:tailEnd type="triangle" w="med" len="med"/>
                      </a:ln>
                      <a:extLst/>
                    </p:spPr>
                  </p:cxnSp>
                  <p:sp>
                    <p:nvSpPr>
                      <p:cNvPr id="138" name="Text Box 72">
                        <a:extLst>
                          <a:ext uri="{FF2B5EF4-FFF2-40B4-BE49-F238E27FC236}">
                            <a16:creationId xmlns:a16="http://schemas.microsoft.com/office/drawing/2014/main" id="{37C5F695-16C4-4DB6-9485-250A39D7B841}"/>
                          </a:ext>
                        </a:extLst>
                      </p:cNvPr>
                      <p:cNvSpPr txBox="1">
                        <a:spLocks noChangeArrowheads="1"/>
                      </p:cNvSpPr>
                      <p:nvPr/>
                    </p:nvSpPr>
                    <p:spPr bwMode="auto">
                      <a:xfrm>
                        <a:off x="3738" y="5632"/>
                        <a:ext cx="1150" cy="22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lnSpc>
                            <a:spcPct val="90000"/>
                          </a:lnSpc>
                          <a:spcBef>
                            <a:spcPts val="0"/>
                          </a:spcBef>
                          <a:spcAft>
                            <a:spcPts val="0"/>
                          </a:spcAft>
                        </a:pPr>
                        <a:r>
                          <a:rPr lang="en-SG" sz="1000" dirty="0">
                            <a:latin typeface="Times New Roman"/>
                            <a:ea typeface="SimSun"/>
                          </a:rPr>
                          <a:t>23</a:t>
                        </a:r>
                        <a:r>
                          <a:rPr lang="en-SG" sz="1000" dirty="0">
                            <a:effectLst/>
                            <a:latin typeface="Times New Roman"/>
                            <a:ea typeface="SimSun"/>
                          </a:rPr>
                          <a:t>≤bmi&lt;27.5</a:t>
                        </a:r>
                      </a:p>
                    </p:txBody>
                  </p:sp>
                  <p:sp>
                    <p:nvSpPr>
                      <p:cNvPr id="139" name="Oval 138">
                        <a:extLst>
                          <a:ext uri="{FF2B5EF4-FFF2-40B4-BE49-F238E27FC236}">
                            <a16:creationId xmlns:a16="http://schemas.microsoft.com/office/drawing/2014/main" id="{DD2E6DA6-0291-460E-9B6B-870934E90E53}"/>
                          </a:ext>
                        </a:extLst>
                      </p:cNvPr>
                      <p:cNvSpPr>
                        <a:spLocks noChangeArrowheads="1"/>
                      </p:cNvSpPr>
                      <p:nvPr/>
                    </p:nvSpPr>
                    <p:spPr bwMode="auto">
                      <a:xfrm>
                        <a:off x="4179" y="3554"/>
                        <a:ext cx="240" cy="240"/>
                      </a:xfrm>
                      <a:prstGeom prst="ellipse">
                        <a:avLst/>
                      </a:prstGeom>
                      <a:grp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solidFill>
                            <a:srgbClr val="FF0000"/>
                          </a:solidFill>
                        </a:endParaRPr>
                      </a:p>
                    </p:txBody>
                  </p:sp>
                  <p:cxnSp>
                    <p:nvCxnSpPr>
                      <p:cNvPr id="140" name="Line 75">
                        <a:extLst>
                          <a:ext uri="{FF2B5EF4-FFF2-40B4-BE49-F238E27FC236}">
                            <a16:creationId xmlns:a16="http://schemas.microsoft.com/office/drawing/2014/main" id="{678259E2-FCE4-48D7-8B75-29E427B07CE2}"/>
                          </a:ext>
                        </a:extLst>
                      </p:cNvPr>
                      <p:cNvCxnSpPr/>
                      <p:nvPr/>
                    </p:nvCxnSpPr>
                    <p:spPr bwMode="auto">
                      <a:xfrm flipH="1">
                        <a:off x="4422" y="3667"/>
                        <a:ext cx="2694" cy="0"/>
                      </a:xfrm>
                      <a:prstGeom prst="line">
                        <a:avLst/>
                      </a:prstGeom>
                      <a:grpFill/>
                      <a:ln w="9525">
                        <a:solidFill>
                          <a:srgbClr val="000000"/>
                        </a:solidFill>
                        <a:round/>
                        <a:headEnd/>
                        <a:tailEnd type="triangle" w="med" len="med"/>
                      </a:ln>
                      <a:extLst/>
                    </p:spPr>
                  </p:cxnSp>
                  <p:cxnSp>
                    <p:nvCxnSpPr>
                      <p:cNvPr id="141" name="Line 76">
                        <a:extLst>
                          <a:ext uri="{FF2B5EF4-FFF2-40B4-BE49-F238E27FC236}">
                            <a16:creationId xmlns:a16="http://schemas.microsoft.com/office/drawing/2014/main" id="{246056B2-C059-4922-8611-D05D1B01DF24}"/>
                          </a:ext>
                        </a:extLst>
                      </p:cNvPr>
                      <p:cNvCxnSpPr/>
                      <p:nvPr/>
                    </p:nvCxnSpPr>
                    <p:spPr bwMode="auto">
                      <a:xfrm>
                        <a:off x="7110" y="3238"/>
                        <a:ext cx="0" cy="433"/>
                      </a:xfrm>
                      <a:prstGeom prst="line">
                        <a:avLst/>
                      </a:prstGeom>
                      <a:grpFill/>
                      <a:ln w="9525">
                        <a:solidFill>
                          <a:srgbClr val="000000"/>
                        </a:solidFill>
                        <a:round/>
                        <a:headEnd/>
                        <a:tailEnd/>
                      </a:ln>
                      <a:extLst/>
                    </p:spPr>
                  </p:cxnSp>
                  <p:cxnSp>
                    <p:nvCxnSpPr>
                      <p:cNvPr id="142" name="Line 77">
                        <a:extLst>
                          <a:ext uri="{FF2B5EF4-FFF2-40B4-BE49-F238E27FC236}">
                            <a16:creationId xmlns:a16="http://schemas.microsoft.com/office/drawing/2014/main" id="{46474589-3CB7-4DF4-ADD1-4575E17AB930}"/>
                          </a:ext>
                        </a:extLst>
                      </p:cNvPr>
                      <p:cNvCxnSpPr/>
                      <p:nvPr/>
                    </p:nvCxnSpPr>
                    <p:spPr bwMode="auto">
                      <a:xfrm>
                        <a:off x="4309" y="3794"/>
                        <a:ext cx="0" cy="317"/>
                      </a:xfrm>
                      <a:prstGeom prst="line">
                        <a:avLst/>
                      </a:prstGeom>
                      <a:grpFill/>
                      <a:ln w="9525">
                        <a:solidFill>
                          <a:srgbClr val="000000"/>
                        </a:solidFill>
                        <a:round/>
                        <a:headEnd/>
                        <a:tailEnd type="triangle" w="med" len="med"/>
                      </a:ln>
                      <a:extLst/>
                    </p:spPr>
                  </p:cxnSp>
                  <p:sp>
                    <p:nvSpPr>
                      <p:cNvPr id="143" name="Oval 142">
                        <a:extLst>
                          <a:ext uri="{FF2B5EF4-FFF2-40B4-BE49-F238E27FC236}">
                            <a16:creationId xmlns:a16="http://schemas.microsoft.com/office/drawing/2014/main" id="{8D100DEE-D5C8-416E-B9B8-3EAC950A4A3E}"/>
                          </a:ext>
                        </a:extLst>
                      </p:cNvPr>
                      <p:cNvSpPr>
                        <a:spLocks noChangeArrowheads="1"/>
                      </p:cNvSpPr>
                      <p:nvPr/>
                    </p:nvSpPr>
                    <p:spPr bwMode="auto">
                      <a:xfrm>
                        <a:off x="4181" y="4918"/>
                        <a:ext cx="240" cy="240"/>
                      </a:xfrm>
                      <a:prstGeom prst="ellipse">
                        <a:avLst/>
                      </a:prstGeom>
                      <a:grp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144" name="Line 81">
                        <a:extLst>
                          <a:ext uri="{FF2B5EF4-FFF2-40B4-BE49-F238E27FC236}">
                            <a16:creationId xmlns:a16="http://schemas.microsoft.com/office/drawing/2014/main" id="{D87B5515-495C-492A-B6FD-673FB02C1623}"/>
                          </a:ext>
                        </a:extLst>
                      </p:cNvPr>
                      <p:cNvCxnSpPr/>
                      <p:nvPr/>
                    </p:nvCxnSpPr>
                    <p:spPr bwMode="auto">
                      <a:xfrm>
                        <a:off x="4310" y="5158"/>
                        <a:ext cx="2" cy="317"/>
                      </a:xfrm>
                      <a:prstGeom prst="line">
                        <a:avLst/>
                      </a:prstGeom>
                      <a:grpFill/>
                      <a:ln w="9525">
                        <a:solidFill>
                          <a:srgbClr val="000000"/>
                        </a:solidFill>
                        <a:round/>
                        <a:headEnd/>
                        <a:tailEnd type="triangle" w="med" len="med"/>
                      </a:ln>
                      <a:extLst/>
                    </p:spPr>
                  </p:cxnSp>
                  <p:sp>
                    <p:nvSpPr>
                      <p:cNvPr id="145" name="Oval 144">
                        <a:extLst>
                          <a:ext uri="{FF2B5EF4-FFF2-40B4-BE49-F238E27FC236}">
                            <a16:creationId xmlns:a16="http://schemas.microsoft.com/office/drawing/2014/main" id="{E63DCBC9-92CF-4A23-B606-FE45ADC88E3D}"/>
                          </a:ext>
                        </a:extLst>
                      </p:cNvPr>
                      <p:cNvSpPr>
                        <a:spLocks noChangeArrowheads="1"/>
                      </p:cNvSpPr>
                      <p:nvPr/>
                    </p:nvSpPr>
                    <p:spPr bwMode="auto">
                      <a:xfrm>
                        <a:off x="4182" y="6292"/>
                        <a:ext cx="240" cy="240"/>
                      </a:xfrm>
                      <a:prstGeom prst="ellipse">
                        <a:avLst/>
                      </a:prstGeom>
                      <a:grp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146" name="Line 85">
                        <a:extLst>
                          <a:ext uri="{FF2B5EF4-FFF2-40B4-BE49-F238E27FC236}">
                            <a16:creationId xmlns:a16="http://schemas.microsoft.com/office/drawing/2014/main" id="{BBD0696D-2F44-4FD2-B52D-A5ACD1938734}"/>
                          </a:ext>
                        </a:extLst>
                      </p:cNvPr>
                      <p:cNvCxnSpPr/>
                      <p:nvPr/>
                    </p:nvCxnSpPr>
                    <p:spPr bwMode="auto">
                      <a:xfrm>
                        <a:off x="4309" y="6535"/>
                        <a:ext cx="0" cy="317"/>
                      </a:xfrm>
                      <a:prstGeom prst="line">
                        <a:avLst/>
                      </a:prstGeom>
                      <a:grpFill/>
                      <a:ln w="9525">
                        <a:solidFill>
                          <a:srgbClr val="000000"/>
                        </a:solidFill>
                        <a:round/>
                        <a:headEnd/>
                        <a:tailEnd type="triangle" w="med" len="med"/>
                      </a:ln>
                      <a:extLst/>
                    </p:spPr>
                  </p:cxnSp>
                  <p:sp>
                    <p:nvSpPr>
                      <p:cNvPr id="147" name="Oval 146">
                        <a:extLst>
                          <a:ext uri="{FF2B5EF4-FFF2-40B4-BE49-F238E27FC236}">
                            <a16:creationId xmlns:a16="http://schemas.microsoft.com/office/drawing/2014/main" id="{28BE54A4-76C8-4C27-B087-FD3FD8D7D14F}"/>
                          </a:ext>
                        </a:extLst>
                      </p:cNvPr>
                      <p:cNvSpPr>
                        <a:spLocks noChangeArrowheads="1"/>
                      </p:cNvSpPr>
                      <p:nvPr/>
                    </p:nvSpPr>
                    <p:spPr bwMode="auto">
                      <a:xfrm>
                        <a:off x="4192" y="7675"/>
                        <a:ext cx="240" cy="240"/>
                      </a:xfrm>
                      <a:prstGeom prst="ellipse">
                        <a:avLst/>
                      </a:prstGeom>
                      <a:grpFill/>
                      <a:ln w="12700">
                        <a:solidFill>
                          <a:srgbClr val="000000"/>
                        </a:solidFill>
                        <a:round/>
                        <a:headEnd/>
                        <a:tailEnd/>
                      </a:ln>
                      <a:effectLst/>
                      <a:extLst>
                        <a:ext uri="{AF507438-7753-43E0-B8FC-AC1667EBCBE1}">
                          <a14:hiddenEffects xmlns:a14="http://schemas.microsoft.com/office/drawing/2010/main">
                            <a:effectLst>
                              <a:outerShdw dist="35921" dir="2700000" algn="ctr" rotWithShape="0">
                                <a:srgbClr val="FF0000"/>
                              </a:outerShdw>
                            </a:effectLst>
                          </a14:hiddenEffects>
                        </a:ext>
                      </a:extLst>
                    </p:spPr>
                    <p:txBody>
                      <a:bodyPr rot="0" vert="horz" wrap="square" lIns="91440" tIns="45720" rIns="91440" bIns="45720" anchor="ctr" anchorCtr="0" upright="1">
                        <a:noAutofit/>
                      </a:bodyPr>
                      <a:lstStyle/>
                      <a:p>
                        <a:endParaRPr lang="en-SG"/>
                      </a:p>
                    </p:txBody>
                  </p:sp>
                  <p:cxnSp>
                    <p:nvCxnSpPr>
                      <p:cNvPr id="148" name="Line 89">
                        <a:extLst>
                          <a:ext uri="{FF2B5EF4-FFF2-40B4-BE49-F238E27FC236}">
                            <a16:creationId xmlns:a16="http://schemas.microsoft.com/office/drawing/2014/main" id="{88386450-5299-4ADD-8775-B6AA4C4A638F}"/>
                          </a:ext>
                        </a:extLst>
                      </p:cNvPr>
                      <p:cNvCxnSpPr/>
                      <p:nvPr/>
                    </p:nvCxnSpPr>
                    <p:spPr bwMode="auto">
                      <a:xfrm>
                        <a:off x="4309" y="7913"/>
                        <a:ext cx="0" cy="317"/>
                      </a:xfrm>
                      <a:prstGeom prst="line">
                        <a:avLst/>
                      </a:prstGeom>
                      <a:grpFill/>
                      <a:ln w="9525">
                        <a:solidFill>
                          <a:srgbClr val="000000"/>
                        </a:solidFill>
                        <a:round/>
                        <a:headEnd/>
                        <a:tailEnd type="triangle" w="med" len="med"/>
                      </a:ln>
                      <a:extLst/>
                    </p:spPr>
                  </p:cxnSp>
                  <p:sp>
                    <p:nvSpPr>
                      <p:cNvPr id="149" name="AutoShape 104">
                        <a:extLst>
                          <a:ext uri="{FF2B5EF4-FFF2-40B4-BE49-F238E27FC236}">
                            <a16:creationId xmlns:a16="http://schemas.microsoft.com/office/drawing/2014/main" id="{AADBAA8A-CDFC-4875-A59D-FCB32670A515}"/>
                          </a:ext>
                        </a:extLst>
                      </p:cNvPr>
                      <p:cNvSpPr>
                        <a:spLocks noChangeArrowheads="1"/>
                      </p:cNvSpPr>
                      <p:nvPr/>
                    </p:nvSpPr>
                    <p:spPr bwMode="auto">
                      <a:xfrm>
                        <a:off x="3189" y="6852"/>
                        <a:ext cx="2244" cy="490"/>
                      </a:xfrm>
                      <a:prstGeom prst="flowChartDecision">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grpSp>
                <p:grpSp>
                  <p:nvGrpSpPr>
                    <p:cNvPr id="95" name="Group 94">
                      <a:extLst>
                        <a:ext uri="{FF2B5EF4-FFF2-40B4-BE49-F238E27FC236}">
                          <a16:creationId xmlns:a16="http://schemas.microsoft.com/office/drawing/2014/main" id="{A0DACE57-9CA1-4ECC-9805-6548BBAA04E9}"/>
                        </a:ext>
                      </a:extLst>
                    </p:cNvPr>
                    <p:cNvGrpSpPr/>
                    <p:nvPr/>
                  </p:nvGrpSpPr>
                  <p:grpSpPr>
                    <a:xfrm>
                      <a:off x="790929" y="1290335"/>
                      <a:ext cx="2326956" cy="1455635"/>
                      <a:chOff x="888" y="-319009"/>
                      <a:chExt cx="2326956" cy="1455635"/>
                    </a:xfrm>
                    <a:grpFill/>
                  </p:grpSpPr>
                  <p:grpSp>
                    <p:nvGrpSpPr>
                      <p:cNvPr id="105" name="Group 104">
                        <a:extLst>
                          <a:ext uri="{FF2B5EF4-FFF2-40B4-BE49-F238E27FC236}">
                            <a16:creationId xmlns:a16="http://schemas.microsoft.com/office/drawing/2014/main" id="{E51DB703-BBF7-48C0-9107-9E3419FF6A96}"/>
                          </a:ext>
                        </a:extLst>
                      </p:cNvPr>
                      <p:cNvGrpSpPr/>
                      <p:nvPr/>
                    </p:nvGrpSpPr>
                    <p:grpSpPr>
                      <a:xfrm>
                        <a:off x="643648" y="-319009"/>
                        <a:ext cx="1684196" cy="303723"/>
                        <a:chOff x="7225" y="-319009"/>
                        <a:chExt cx="1684196" cy="303723"/>
                      </a:xfrm>
                      <a:grpFill/>
                    </p:grpSpPr>
                    <p:sp>
                      <p:nvSpPr>
                        <p:cNvPr id="117" name="Text Box 48">
                          <a:extLst>
                            <a:ext uri="{FF2B5EF4-FFF2-40B4-BE49-F238E27FC236}">
                              <a16:creationId xmlns:a16="http://schemas.microsoft.com/office/drawing/2014/main" id="{AEEEF692-7EDB-4D60-9650-201367098582}"/>
                            </a:ext>
                          </a:extLst>
                        </p:cNvPr>
                        <p:cNvSpPr txBox="1">
                          <a:spLocks noChangeArrowheads="1"/>
                        </p:cNvSpPr>
                        <p:nvPr/>
                      </p:nvSpPr>
                      <p:spPr bwMode="auto">
                        <a:xfrm>
                          <a:off x="80467" y="-319009"/>
                          <a:ext cx="241935" cy="142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a:effectLst/>
                              <a:latin typeface="Times New Roman"/>
                              <a:ea typeface="SimSun"/>
                            </a:rPr>
                            <a:t>true</a:t>
                          </a:r>
                        </a:p>
                      </p:txBody>
                    </p:sp>
                    <p:grpSp>
                      <p:nvGrpSpPr>
                        <p:cNvPr id="118" name="Group 117">
                          <a:extLst>
                            <a:ext uri="{FF2B5EF4-FFF2-40B4-BE49-F238E27FC236}">
                              <a16:creationId xmlns:a16="http://schemas.microsoft.com/office/drawing/2014/main" id="{57974E8A-DB22-42DD-860B-C5911FD77544}"/>
                            </a:ext>
                          </a:extLst>
                        </p:cNvPr>
                        <p:cNvGrpSpPr/>
                        <p:nvPr/>
                      </p:nvGrpSpPr>
                      <p:grpSpPr>
                        <a:xfrm>
                          <a:off x="7225" y="-316911"/>
                          <a:ext cx="1684196" cy="301625"/>
                          <a:chOff x="7225" y="-324226"/>
                          <a:chExt cx="1684196" cy="301625"/>
                        </a:xfrm>
                        <a:grpFill/>
                      </p:grpSpPr>
                      <p:sp>
                        <p:nvSpPr>
                          <p:cNvPr id="119" name="Rectangle 118">
                            <a:extLst>
                              <a:ext uri="{FF2B5EF4-FFF2-40B4-BE49-F238E27FC236}">
                                <a16:creationId xmlns:a16="http://schemas.microsoft.com/office/drawing/2014/main" id="{B396C9DD-024A-4157-A67E-E0B542F9A207}"/>
                              </a:ext>
                            </a:extLst>
                          </p:cNvPr>
                          <p:cNvSpPr>
                            <a:spLocks noChangeArrowheads="1"/>
                          </p:cNvSpPr>
                          <p:nvPr/>
                        </p:nvSpPr>
                        <p:spPr bwMode="auto">
                          <a:xfrm>
                            <a:off x="475396" y="-324226"/>
                            <a:ext cx="1216025" cy="301625"/>
                          </a:xfrm>
                          <a:prstGeom prst="rect">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20" name="Text Box 42">
                            <a:extLst>
                              <a:ext uri="{FF2B5EF4-FFF2-40B4-BE49-F238E27FC236}">
                                <a16:creationId xmlns:a16="http://schemas.microsoft.com/office/drawing/2014/main" id="{21EBC669-E048-4E6F-ABA5-71DA25E7053B}"/>
                              </a:ext>
                            </a:extLst>
                          </p:cNvPr>
                          <p:cNvSpPr txBox="1">
                            <a:spLocks noChangeArrowheads="1"/>
                          </p:cNvSpPr>
                          <p:nvPr/>
                        </p:nvSpPr>
                        <p:spPr bwMode="auto">
                          <a:xfrm>
                            <a:off x="570495" y="-282543"/>
                            <a:ext cx="1039595" cy="22523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000" dirty="0">
                                <a:effectLst/>
                                <a:latin typeface="Times New Roman"/>
                                <a:ea typeface="SimSun"/>
                              </a:rPr>
                              <a:t>print </a:t>
                            </a:r>
                            <a:r>
                              <a:rPr lang="en-SG" sz="1000" dirty="0">
                                <a:latin typeface="Times New Roman"/>
                                <a:ea typeface="SimSun"/>
                              </a:rPr>
                              <a:t>H</a:t>
                            </a:r>
                            <a:r>
                              <a:rPr lang="en-SG" sz="1000" dirty="0">
                                <a:effectLst/>
                                <a:latin typeface="Times New Roman"/>
                                <a:ea typeface="SimSun"/>
                              </a:rPr>
                              <a:t>R2</a:t>
                            </a:r>
                          </a:p>
                        </p:txBody>
                      </p:sp>
                      <p:cxnSp>
                        <p:nvCxnSpPr>
                          <p:cNvPr id="121" name="Line 45">
                            <a:extLst>
                              <a:ext uri="{FF2B5EF4-FFF2-40B4-BE49-F238E27FC236}">
                                <a16:creationId xmlns:a16="http://schemas.microsoft.com/office/drawing/2014/main" id="{9E08E3A4-D863-4DD4-9386-F34203DE95B1}"/>
                              </a:ext>
                            </a:extLst>
                          </p:cNvPr>
                          <p:cNvCxnSpPr/>
                          <p:nvPr/>
                        </p:nvCxnSpPr>
                        <p:spPr bwMode="auto">
                          <a:xfrm>
                            <a:off x="7225" y="-177921"/>
                            <a:ext cx="466725" cy="0"/>
                          </a:xfrm>
                          <a:prstGeom prst="line">
                            <a:avLst/>
                          </a:prstGeom>
                          <a:grpFill/>
                          <a:ln w="9525">
                            <a:solidFill>
                              <a:srgbClr val="000000"/>
                            </a:solidFill>
                            <a:round/>
                            <a:headEnd/>
                            <a:tailEnd type="triangle" w="med" len="med"/>
                          </a:ln>
                          <a:extLst/>
                        </p:spPr>
                      </p:cxnSp>
                    </p:grpSp>
                  </p:grpSp>
                  <p:grpSp>
                    <p:nvGrpSpPr>
                      <p:cNvPr id="106" name="Group 105">
                        <a:extLst>
                          <a:ext uri="{FF2B5EF4-FFF2-40B4-BE49-F238E27FC236}">
                            <a16:creationId xmlns:a16="http://schemas.microsoft.com/office/drawing/2014/main" id="{D0F21127-B22A-4727-8E8D-557C370D3BD5}"/>
                          </a:ext>
                        </a:extLst>
                      </p:cNvPr>
                      <p:cNvGrpSpPr/>
                      <p:nvPr/>
                    </p:nvGrpSpPr>
                    <p:grpSpPr>
                      <a:xfrm>
                        <a:off x="888" y="-19208"/>
                        <a:ext cx="2317430" cy="1155834"/>
                        <a:chOff x="888" y="-333762"/>
                        <a:chExt cx="2317430" cy="1155834"/>
                      </a:xfrm>
                      <a:grpFill/>
                    </p:grpSpPr>
                    <p:sp>
                      <p:nvSpPr>
                        <p:cNvPr id="107" name="Text Box 48">
                          <a:extLst>
                            <a:ext uri="{FF2B5EF4-FFF2-40B4-BE49-F238E27FC236}">
                              <a16:creationId xmlns:a16="http://schemas.microsoft.com/office/drawing/2014/main" id="{09B424B5-C814-4AC9-B803-8E9785642C4B}"/>
                            </a:ext>
                          </a:extLst>
                        </p:cNvPr>
                        <p:cNvSpPr txBox="1">
                          <a:spLocks noChangeArrowheads="1"/>
                        </p:cNvSpPr>
                        <p:nvPr/>
                      </p:nvSpPr>
                      <p:spPr bwMode="auto">
                        <a:xfrm>
                          <a:off x="716890" y="229974"/>
                          <a:ext cx="241935" cy="142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a:effectLst/>
                              <a:latin typeface="Times New Roman"/>
                              <a:ea typeface="SimSun"/>
                            </a:rPr>
                            <a:t>true</a:t>
                          </a:r>
                        </a:p>
                      </p:txBody>
                    </p:sp>
                    <p:grpSp>
                      <p:nvGrpSpPr>
                        <p:cNvPr id="108" name="Group 107">
                          <a:extLst>
                            <a:ext uri="{FF2B5EF4-FFF2-40B4-BE49-F238E27FC236}">
                              <a16:creationId xmlns:a16="http://schemas.microsoft.com/office/drawing/2014/main" id="{E10098B7-3470-4701-9476-E1FCC85A7223}"/>
                            </a:ext>
                          </a:extLst>
                        </p:cNvPr>
                        <p:cNvGrpSpPr/>
                        <p:nvPr/>
                      </p:nvGrpSpPr>
                      <p:grpSpPr>
                        <a:xfrm>
                          <a:off x="888" y="-333762"/>
                          <a:ext cx="2317430" cy="1155834"/>
                          <a:chOff x="888" y="-333762"/>
                          <a:chExt cx="2317430" cy="1155834"/>
                        </a:xfrm>
                        <a:grpFill/>
                      </p:grpSpPr>
                      <p:sp>
                        <p:nvSpPr>
                          <p:cNvPr id="109" name="Rectangle 108">
                            <a:extLst>
                              <a:ext uri="{FF2B5EF4-FFF2-40B4-BE49-F238E27FC236}">
                                <a16:creationId xmlns:a16="http://schemas.microsoft.com/office/drawing/2014/main" id="{86B7C5E1-BAD9-4839-B9FC-47E9427AF545}"/>
                              </a:ext>
                            </a:extLst>
                          </p:cNvPr>
                          <p:cNvSpPr>
                            <a:spLocks noChangeArrowheads="1"/>
                          </p:cNvSpPr>
                          <p:nvPr/>
                        </p:nvSpPr>
                        <p:spPr bwMode="auto">
                          <a:xfrm>
                            <a:off x="1102293" y="244873"/>
                            <a:ext cx="1216025" cy="301625"/>
                          </a:xfrm>
                          <a:prstGeom prst="rect">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cxnSp>
                        <p:nvCxnSpPr>
                          <p:cNvPr id="110" name="Line 76">
                            <a:extLst>
                              <a:ext uri="{FF2B5EF4-FFF2-40B4-BE49-F238E27FC236}">
                                <a16:creationId xmlns:a16="http://schemas.microsoft.com/office/drawing/2014/main" id="{ABE3377E-68EE-41B6-B43A-9EEBA609F517}"/>
                              </a:ext>
                            </a:extLst>
                          </p:cNvPr>
                          <p:cNvCxnSpPr/>
                          <p:nvPr/>
                        </p:nvCxnSpPr>
                        <p:spPr bwMode="auto">
                          <a:xfrm>
                            <a:off x="1703126" y="547406"/>
                            <a:ext cx="0" cy="274666"/>
                          </a:xfrm>
                          <a:prstGeom prst="line">
                            <a:avLst/>
                          </a:prstGeom>
                          <a:grpFill/>
                          <a:ln w="9525">
                            <a:solidFill>
                              <a:srgbClr val="000000"/>
                            </a:solidFill>
                            <a:round/>
                            <a:headEnd/>
                            <a:tailEnd/>
                          </a:ln>
                          <a:extLst/>
                        </p:spPr>
                      </p:cxnSp>
                      <p:grpSp>
                        <p:nvGrpSpPr>
                          <p:cNvPr id="111" name="Group 110">
                            <a:extLst>
                              <a:ext uri="{FF2B5EF4-FFF2-40B4-BE49-F238E27FC236}">
                                <a16:creationId xmlns:a16="http://schemas.microsoft.com/office/drawing/2014/main" id="{F237F182-25A5-482E-8C8F-C1E86A5CB69E}"/>
                              </a:ext>
                            </a:extLst>
                          </p:cNvPr>
                          <p:cNvGrpSpPr/>
                          <p:nvPr/>
                        </p:nvGrpSpPr>
                        <p:grpSpPr>
                          <a:xfrm>
                            <a:off x="7584" y="-333762"/>
                            <a:ext cx="1711398" cy="276714"/>
                            <a:chOff x="7584" y="-333762"/>
                            <a:chExt cx="1711398" cy="276714"/>
                          </a:xfrm>
                          <a:grpFill/>
                        </p:grpSpPr>
                        <p:cxnSp>
                          <p:nvCxnSpPr>
                            <p:cNvPr id="115" name="Line 75">
                              <a:extLst>
                                <a:ext uri="{FF2B5EF4-FFF2-40B4-BE49-F238E27FC236}">
                                  <a16:creationId xmlns:a16="http://schemas.microsoft.com/office/drawing/2014/main" id="{42F8F01D-F71D-4E8F-AD8C-28AF34D1E2C3}"/>
                                </a:ext>
                              </a:extLst>
                            </p:cNvPr>
                            <p:cNvCxnSpPr/>
                            <p:nvPr/>
                          </p:nvCxnSpPr>
                          <p:spPr bwMode="auto">
                            <a:xfrm flipH="1">
                              <a:off x="7584" y="-57048"/>
                              <a:ext cx="1710690" cy="0"/>
                            </a:xfrm>
                            <a:prstGeom prst="line">
                              <a:avLst/>
                            </a:prstGeom>
                            <a:grpFill/>
                            <a:ln w="9525">
                              <a:solidFill>
                                <a:srgbClr val="000000"/>
                              </a:solidFill>
                              <a:round/>
                              <a:headEnd/>
                              <a:tailEnd type="triangle" w="med" len="med"/>
                            </a:ln>
                            <a:extLst/>
                          </p:spPr>
                        </p:cxnSp>
                        <p:cxnSp>
                          <p:nvCxnSpPr>
                            <p:cNvPr id="116" name="Line 76">
                              <a:extLst>
                                <a:ext uri="{FF2B5EF4-FFF2-40B4-BE49-F238E27FC236}">
                                  <a16:creationId xmlns:a16="http://schemas.microsoft.com/office/drawing/2014/main" id="{5FC9A59F-EA84-4481-82DD-A57FA817DF05}"/>
                                </a:ext>
                              </a:extLst>
                            </p:cNvPr>
                            <p:cNvCxnSpPr/>
                            <p:nvPr/>
                          </p:nvCxnSpPr>
                          <p:spPr bwMode="auto">
                            <a:xfrm>
                              <a:off x="1718982" y="-333762"/>
                              <a:ext cx="0" cy="274666"/>
                            </a:xfrm>
                            <a:prstGeom prst="line">
                              <a:avLst/>
                            </a:prstGeom>
                            <a:grpFill/>
                            <a:ln w="9525">
                              <a:solidFill>
                                <a:srgbClr val="000000"/>
                              </a:solidFill>
                              <a:round/>
                              <a:headEnd/>
                              <a:tailEnd/>
                            </a:ln>
                            <a:extLst/>
                          </p:spPr>
                        </p:cxnSp>
                      </p:grpSp>
                      <p:sp>
                        <p:nvSpPr>
                          <p:cNvPr id="112" name="Text Box 42">
                            <a:extLst>
                              <a:ext uri="{FF2B5EF4-FFF2-40B4-BE49-F238E27FC236}">
                                <a16:creationId xmlns:a16="http://schemas.microsoft.com/office/drawing/2014/main" id="{F03D5E1D-1F04-49AB-BA3F-18C3DAFE01E7}"/>
                              </a:ext>
                            </a:extLst>
                          </p:cNvPr>
                          <p:cNvSpPr txBox="1">
                            <a:spLocks noChangeArrowheads="1"/>
                          </p:cNvSpPr>
                          <p:nvPr/>
                        </p:nvSpPr>
                        <p:spPr bwMode="auto">
                          <a:xfrm>
                            <a:off x="1197391" y="277029"/>
                            <a:ext cx="1041897" cy="266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000" dirty="0">
                                <a:effectLst/>
                                <a:latin typeface="Times New Roman"/>
                                <a:ea typeface="SimSun"/>
                              </a:rPr>
                              <a:t>print HR3</a:t>
                            </a:r>
                          </a:p>
                        </p:txBody>
                      </p:sp>
                      <p:cxnSp>
                        <p:nvCxnSpPr>
                          <p:cNvPr id="113" name="Line 45">
                            <a:extLst>
                              <a:ext uri="{FF2B5EF4-FFF2-40B4-BE49-F238E27FC236}">
                                <a16:creationId xmlns:a16="http://schemas.microsoft.com/office/drawing/2014/main" id="{4D7A83CA-66A2-4FA8-82E7-095BDEEBBC51}"/>
                              </a:ext>
                            </a:extLst>
                          </p:cNvPr>
                          <p:cNvCxnSpPr/>
                          <p:nvPr/>
                        </p:nvCxnSpPr>
                        <p:spPr bwMode="auto">
                          <a:xfrm>
                            <a:off x="638327" y="386782"/>
                            <a:ext cx="466725" cy="0"/>
                          </a:xfrm>
                          <a:prstGeom prst="line">
                            <a:avLst/>
                          </a:prstGeom>
                          <a:grpFill/>
                          <a:ln w="9525">
                            <a:solidFill>
                              <a:srgbClr val="000000"/>
                            </a:solidFill>
                            <a:round/>
                            <a:headEnd/>
                            <a:tailEnd type="triangle" w="med" len="med"/>
                          </a:ln>
                          <a:extLst/>
                        </p:spPr>
                      </p:cxnSp>
                      <p:cxnSp>
                        <p:nvCxnSpPr>
                          <p:cNvPr id="114" name="Line 75">
                            <a:extLst>
                              <a:ext uri="{FF2B5EF4-FFF2-40B4-BE49-F238E27FC236}">
                                <a16:creationId xmlns:a16="http://schemas.microsoft.com/office/drawing/2014/main" id="{A1329F1F-B8FD-4100-AE95-E0327C83CB3B}"/>
                              </a:ext>
                            </a:extLst>
                          </p:cNvPr>
                          <p:cNvCxnSpPr/>
                          <p:nvPr/>
                        </p:nvCxnSpPr>
                        <p:spPr bwMode="auto">
                          <a:xfrm flipH="1">
                            <a:off x="888" y="818153"/>
                            <a:ext cx="1710690" cy="0"/>
                          </a:xfrm>
                          <a:prstGeom prst="line">
                            <a:avLst/>
                          </a:prstGeom>
                          <a:grpFill/>
                          <a:ln w="9525">
                            <a:solidFill>
                              <a:srgbClr val="000000"/>
                            </a:solidFill>
                            <a:round/>
                            <a:headEnd/>
                            <a:tailEnd type="triangle" w="med" len="med"/>
                          </a:ln>
                          <a:extLst/>
                        </p:spPr>
                      </p:cxnSp>
                    </p:grpSp>
                  </p:grpSp>
                </p:grpSp>
                <p:grpSp>
                  <p:nvGrpSpPr>
                    <p:cNvPr id="96" name="Group 95">
                      <a:extLst>
                        <a:ext uri="{FF2B5EF4-FFF2-40B4-BE49-F238E27FC236}">
                          <a16:creationId xmlns:a16="http://schemas.microsoft.com/office/drawing/2014/main" id="{C0995AA1-E7E2-4BF5-8984-9B74DFD0454B}"/>
                        </a:ext>
                      </a:extLst>
                    </p:cNvPr>
                    <p:cNvGrpSpPr/>
                    <p:nvPr/>
                  </p:nvGrpSpPr>
                  <p:grpSpPr>
                    <a:xfrm>
                      <a:off x="806449" y="3021358"/>
                      <a:ext cx="2311438" cy="613428"/>
                      <a:chOff x="9095" y="-768012"/>
                      <a:chExt cx="2311628" cy="613506"/>
                    </a:xfrm>
                    <a:grpFill/>
                  </p:grpSpPr>
                  <p:cxnSp>
                    <p:nvCxnSpPr>
                      <p:cNvPr id="97" name="Line 76">
                        <a:extLst>
                          <a:ext uri="{FF2B5EF4-FFF2-40B4-BE49-F238E27FC236}">
                            <a16:creationId xmlns:a16="http://schemas.microsoft.com/office/drawing/2014/main" id="{F8F6ED3D-8F2D-417F-9825-8A4891B0F0EE}"/>
                          </a:ext>
                        </a:extLst>
                      </p:cNvPr>
                      <p:cNvCxnSpPr/>
                      <p:nvPr/>
                    </p:nvCxnSpPr>
                    <p:spPr bwMode="auto">
                      <a:xfrm>
                        <a:off x="1711858" y="-447520"/>
                        <a:ext cx="0" cy="293014"/>
                      </a:xfrm>
                      <a:prstGeom prst="line">
                        <a:avLst/>
                      </a:prstGeom>
                      <a:grpFill/>
                      <a:ln w="9525">
                        <a:solidFill>
                          <a:srgbClr val="000000"/>
                        </a:solidFill>
                        <a:round/>
                        <a:headEnd/>
                        <a:tailEnd/>
                      </a:ln>
                      <a:extLst/>
                    </p:spPr>
                  </p:cxnSp>
                  <p:sp>
                    <p:nvSpPr>
                      <p:cNvPr id="98" name="Text Box 48">
                        <a:extLst>
                          <a:ext uri="{FF2B5EF4-FFF2-40B4-BE49-F238E27FC236}">
                            <a16:creationId xmlns:a16="http://schemas.microsoft.com/office/drawing/2014/main" id="{E82C841D-ADFB-4D02-86BE-6C2582CD9594}"/>
                          </a:ext>
                        </a:extLst>
                      </p:cNvPr>
                      <p:cNvSpPr txBox="1">
                        <a:spLocks noChangeArrowheads="1"/>
                      </p:cNvSpPr>
                      <p:nvPr/>
                    </p:nvSpPr>
                    <p:spPr bwMode="auto">
                      <a:xfrm>
                        <a:off x="735472" y="-768012"/>
                        <a:ext cx="241935" cy="142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spcBef>
                            <a:spcPts val="0"/>
                          </a:spcBef>
                          <a:spcAft>
                            <a:spcPts val="0"/>
                          </a:spcAft>
                        </a:pPr>
                        <a:r>
                          <a:rPr lang="en-SG" sz="1000">
                            <a:effectLst/>
                            <a:latin typeface="Times New Roman"/>
                            <a:ea typeface="SimSun"/>
                          </a:rPr>
                          <a:t>true</a:t>
                        </a:r>
                      </a:p>
                    </p:txBody>
                  </p:sp>
                  <p:grpSp>
                    <p:nvGrpSpPr>
                      <p:cNvPr id="99" name="Group 98">
                        <a:extLst>
                          <a:ext uri="{FF2B5EF4-FFF2-40B4-BE49-F238E27FC236}">
                            <a16:creationId xmlns:a16="http://schemas.microsoft.com/office/drawing/2014/main" id="{DFC865EC-8A32-4307-909B-653504835EB4}"/>
                          </a:ext>
                        </a:extLst>
                      </p:cNvPr>
                      <p:cNvGrpSpPr/>
                      <p:nvPr/>
                    </p:nvGrpSpPr>
                    <p:grpSpPr>
                      <a:xfrm>
                        <a:off x="636524" y="-758481"/>
                        <a:ext cx="1684199" cy="301625"/>
                        <a:chOff x="101" y="-787742"/>
                        <a:chExt cx="1684199" cy="301625"/>
                      </a:xfrm>
                      <a:grpFill/>
                    </p:grpSpPr>
                    <p:sp>
                      <p:nvSpPr>
                        <p:cNvPr id="102" name="Rectangle 101">
                          <a:extLst>
                            <a:ext uri="{FF2B5EF4-FFF2-40B4-BE49-F238E27FC236}">
                              <a16:creationId xmlns:a16="http://schemas.microsoft.com/office/drawing/2014/main" id="{60EEC090-F26B-4B18-80E8-5E1520CB0E8E}"/>
                            </a:ext>
                          </a:extLst>
                        </p:cNvPr>
                        <p:cNvSpPr>
                          <a:spLocks noChangeArrowheads="1"/>
                        </p:cNvSpPr>
                        <p:nvPr/>
                      </p:nvSpPr>
                      <p:spPr bwMode="auto">
                        <a:xfrm>
                          <a:off x="468275" y="-787742"/>
                          <a:ext cx="1216025" cy="301625"/>
                        </a:xfrm>
                        <a:prstGeom prst="rect">
                          <a:avLst/>
                        </a:prstGeom>
                        <a:grp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103" name="Text Box 42">
                          <a:extLst>
                            <a:ext uri="{FF2B5EF4-FFF2-40B4-BE49-F238E27FC236}">
                              <a16:creationId xmlns:a16="http://schemas.microsoft.com/office/drawing/2014/main" id="{D0DAEB65-CF26-473A-82CA-E4D35419DFA8}"/>
                            </a:ext>
                          </a:extLst>
                        </p:cNvPr>
                        <p:cNvSpPr txBox="1">
                          <a:spLocks noChangeArrowheads="1"/>
                        </p:cNvSpPr>
                        <p:nvPr/>
                      </p:nvSpPr>
                      <p:spPr bwMode="auto">
                        <a:xfrm>
                          <a:off x="556154" y="-762341"/>
                          <a:ext cx="1032465" cy="266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000" dirty="0">
                              <a:latin typeface="Times New Roman"/>
                              <a:ea typeface="SimSun"/>
                            </a:rPr>
                            <a:t>p</a:t>
                          </a:r>
                          <a:r>
                            <a:rPr lang="en-SG" sz="1000" dirty="0">
                              <a:effectLst/>
                              <a:latin typeface="Times New Roman"/>
                              <a:ea typeface="SimSun"/>
                            </a:rPr>
                            <a:t>rint HR4</a:t>
                          </a:r>
                        </a:p>
                      </p:txBody>
                    </p:sp>
                    <p:cxnSp>
                      <p:nvCxnSpPr>
                        <p:cNvPr id="104" name="Line 45">
                          <a:extLst>
                            <a:ext uri="{FF2B5EF4-FFF2-40B4-BE49-F238E27FC236}">
                              <a16:creationId xmlns:a16="http://schemas.microsoft.com/office/drawing/2014/main" id="{068B65B3-3028-48C6-B709-D389D230924D}"/>
                            </a:ext>
                          </a:extLst>
                        </p:cNvPr>
                        <p:cNvCxnSpPr/>
                        <p:nvPr/>
                      </p:nvCxnSpPr>
                      <p:spPr bwMode="auto">
                        <a:xfrm>
                          <a:off x="101" y="-642753"/>
                          <a:ext cx="466725" cy="0"/>
                        </a:xfrm>
                        <a:prstGeom prst="line">
                          <a:avLst/>
                        </a:prstGeom>
                        <a:grpFill/>
                        <a:ln w="9525">
                          <a:solidFill>
                            <a:srgbClr val="000000"/>
                          </a:solidFill>
                          <a:round/>
                          <a:headEnd/>
                          <a:tailEnd type="triangle" w="med" len="med"/>
                        </a:ln>
                        <a:extLst/>
                      </p:spPr>
                    </p:cxnSp>
                  </p:grpSp>
                  <p:cxnSp>
                    <p:nvCxnSpPr>
                      <p:cNvPr id="101" name="Line 75">
                        <a:extLst>
                          <a:ext uri="{FF2B5EF4-FFF2-40B4-BE49-F238E27FC236}">
                            <a16:creationId xmlns:a16="http://schemas.microsoft.com/office/drawing/2014/main" id="{19C8F75B-F2FD-434E-B497-030B3AAAE2C7}"/>
                          </a:ext>
                        </a:extLst>
                      </p:cNvPr>
                      <p:cNvCxnSpPr/>
                      <p:nvPr/>
                    </p:nvCxnSpPr>
                    <p:spPr bwMode="auto">
                      <a:xfrm flipH="1">
                        <a:off x="9095" y="-158892"/>
                        <a:ext cx="1710690" cy="0"/>
                      </a:xfrm>
                      <a:prstGeom prst="line">
                        <a:avLst/>
                      </a:prstGeom>
                      <a:grpFill/>
                      <a:ln w="9525">
                        <a:solidFill>
                          <a:srgbClr val="000000"/>
                        </a:solidFill>
                        <a:round/>
                        <a:headEnd/>
                        <a:tailEnd type="triangle" w="med" len="med"/>
                      </a:ln>
                      <a:extLst/>
                    </p:spPr>
                  </p:cxnSp>
                </p:grpSp>
              </p:grpSp>
            </p:grpSp>
            <p:sp>
              <p:nvSpPr>
                <p:cNvPr id="91" name="Text Box 72">
                  <a:extLst>
                    <a:ext uri="{FF2B5EF4-FFF2-40B4-BE49-F238E27FC236}">
                      <a16:creationId xmlns:a16="http://schemas.microsoft.com/office/drawing/2014/main" id="{6740642D-4FA4-43DB-BE24-6F7CAB001DBA}"/>
                    </a:ext>
                  </a:extLst>
                </p:cNvPr>
                <p:cNvSpPr txBox="1">
                  <a:spLocks noChangeArrowheads="1"/>
                </p:cNvSpPr>
                <p:nvPr/>
              </p:nvSpPr>
              <p:spPr bwMode="auto">
                <a:xfrm>
                  <a:off x="471922" y="3057114"/>
                  <a:ext cx="730250" cy="14224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marL="0" marR="0">
                    <a:lnSpc>
                      <a:spcPct val="90000"/>
                    </a:lnSpc>
                    <a:spcBef>
                      <a:spcPts val="0"/>
                    </a:spcBef>
                    <a:spcAft>
                      <a:spcPts val="0"/>
                    </a:spcAft>
                  </a:pPr>
                  <a:r>
                    <a:rPr lang="en-SG" sz="1000" dirty="0" err="1">
                      <a:effectLst/>
                      <a:latin typeface="Times New Roman"/>
                      <a:ea typeface="SimSun"/>
                    </a:rPr>
                    <a:t>bmi</a:t>
                  </a:r>
                  <a:r>
                    <a:rPr lang="en-SG" sz="1000" dirty="0">
                      <a:effectLst/>
                      <a:latin typeface="Times New Roman"/>
                      <a:ea typeface="SimSun"/>
                    </a:rPr>
                    <a:t> &gt;=27.5</a:t>
                  </a:r>
                </a:p>
              </p:txBody>
            </p:sp>
          </p:grpSp>
        </p:grpSp>
      </p:grpSp>
      <p:sp>
        <p:nvSpPr>
          <p:cNvPr id="150" name="Content Placeholder 2">
            <a:extLst>
              <a:ext uri="{FF2B5EF4-FFF2-40B4-BE49-F238E27FC236}">
                <a16:creationId xmlns:a16="http://schemas.microsoft.com/office/drawing/2014/main" id="{271FA196-AF5F-47E5-87FB-A84D72B6BBB6}"/>
              </a:ext>
            </a:extLst>
          </p:cNvPr>
          <p:cNvSpPr txBox="1">
            <a:spLocks/>
          </p:cNvSpPr>
          <p:nvPr/>
        </p:nvSpPr>
        <p:spPr bwMode="auto">
          <a:xfrm>
            <a:off x="161932" y="1532382"/>
            <a:ext cx="5542721" cy="2451384"/>
          </a:xfrm>
          <a:prstGeom prst="rect">
            <a:avLst/>
          </a:prstGeom>
          <a:solidFill>
            <a:schemeClr val="bg1"/>
          </a:solidFill>
          <a:ln w="9525">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if </a:t>
            </a:r>
            <a:r>
              <a:rPr lang="en-US" sz="1600" kern="0" dirty="0" err="1">
                <a:solidFill>
                  <a:srgbClr val="0000FF"/>
                </a:solidFill>
                <a:latin typeface="Calibri" panose="020F0502020204030204" pitchFamily="34" charset="0"/>
                <a:cs typeface="Calibri" panose="020F0502020204030204" pitchFamily="34" charset="0"/>
              </a:rPr>
              <a:t>bmi</a:t>
            </a:r>
            <a:r>
              <a:rPr lang="en-US" sz="1600" kern="0" dirty="0">
                <a:solidFill>
                  <a:srgbClr val="0000FF"/>
                </a:solidFill>
                <a:latin typeface="Calibri" panose="020F0502020204030204" pitchFamily="34" charset="0"/>
                <a:cs typeface="Calibri" panose="020F0502020204030204" pitchFamily="34" charset="0"/>
              </a:rPr>
              <a:t> &lt; 18.5:</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	print("Risk of developing osteoporosis")</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if 18.5 &lt;= </a:t>
            </a:r>
            <a:r>
              <a:rPr lang="en-US" sz="1600" kern="0" dirty="0" err="1">
                <a:solidFill>
                  <a:srgbClr val="0000FF"/>
                </a:solidFill>
                <a:latin typeface="Calibri" panose="020F0502020204030204" pitchFamily="34" charset="0"/>
                <a:cs typeface="Calibri" panose="020F0502020204030204" pitchFamily="34" charset="0"/>
              </a:rPr>
              <a:t>bmi</a:t>
            </a:r>
            <a:r>
              <a:rPr lang="en-US" sz="1600" kern="0" dirty="0">
                <a:solidFill>
                  <a:srgbClr val="0000FF"/>
                </a:solidFill>
                <a:latin typeface="Calibri" panose="020F0502020204030204" pitchFamily="34" charset="0"/>
                <a:cs typeface="Calibri" panose="020F0502020204030204" pitchFamily="34" charset="0"/>
              </a:rPr>
              <a:t> &lt; 23:</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	print("Healthy")</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if 23 &lt;= </a:t>
            </a:r>
            <a:r>
              <a:rPr lang="en-US" sz="1600" kern="0" dirty="0" err="1">
                <a:solidFill>
                  <a:srgbClr val="0000FF"/>
                </a:solidFill>
                <a:latin typeface="Calibri" panose="020F0502020204030204" pitchFamily="34" charset="0"/>
                <a:cs typeface="Calibri" panose="020F0502020204030204" pitchFamily="34" charset="0"/>
              </a:rPr>
              <a:t>bmi</a:t>
            </a:r>
            <a:r>
              <a:rPr lang="en-US" sz="1600" kern="0" dirty="0">
                <a:solidFill>
                  <a:srgbClr val="0000FF"/>
                </a:solidFill>
                <a:latin typeface="Calibri" panose="020F0502020204030204" pitchFamily="34" charset="0"/>
                <a:cs typeface="Calibri" panose="020F0502020204030204" pitchFamily="34" charset="0"/>
              </a:rPr>
              <a:t> &lt; 27.5:</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	print ("Low risk of developing heart disease, stroke, etc.")</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if </a:t>
            </a:r>
            <a:r>
              <a:rPr lang="en-US" sz="1600" kern="0" dirty="0" err="1">
                <a:solidFill>
                  <a:srgbClr val="0000FF"/>
                </a:solidFill>
                <a:latin typeface="Calibri" panose="020F0502020204030204" pitchFamily="34" charset="0"/>
                <a:cs typeface="Calibri" panose="020F0502020204030204" pitchFamily="34" charset="0"/>
              </a:rPr>
              <a:t>bmi</a:t>
            </a:r>
            <a:r>
              <a:rPr lang="en-US" sz="1600" kern="0" dirty="0">
                <a:solidFill>
                  <a:srgbClr val="0000FF"/>
                </a:solidFill>
                <a:latin typeface="Calibri" panose="020F0502020204030204" pitchFamily="34" charset="0"/>
                <a:cs typeface="Calibri" panose="020F0502020204030204" pitchFamily="34" charset="0"/>
              </a:rPr>
              <a:t> &gt;= 27.5:</a:t>
            </a:r>
          </a:p>
          <a:p>
            <a:pPr marL="179388" indent="0">
              <a:buFontTx/>
              <a:buNone/>
              <a:tabLst>
                <a:tab pos="536575" algn="l"/>
                <a:tab pos="1077913" algn="l"/>
                <a:tab pos="1433513" algn="l"/>
                <a:tab pos="1787525" algn="l"/>
              </a:tabLst>
            </a:pPr>
            <a:r>
              <a:rPr lang="en-US" sz="1600" kern="0" dirty="0">
                <a:solidFill>
                  <a:srgbClr val="0000FF"/>
                </a:solidFill>
                <a:latin typeface="Calibri" panose="020F0502020204030204" pitchFamily="34" charset="0"/>
                <a:cs typeface="Calibri" panose="020F0502020204030204" pitchFamily="34" charset="0"/>
              </a:rPr>
              <a:t>     	print("High risk of developing heart disease, stroke, etc.")</a:t>
            </a:r>
          </a:p>
        </p:txBody>
      </p:sp>
      <p:sp>
        <p:nvSpPr>
          <p:cNvPr id="151" name="Content Placeholder 2">
            <a:extLst>
              <a:ext uri="{FF2B5EF4-FFF2-40B4-BE49-F238E27FC236}">
                <a16:creationId xmlns:a16="http://schemas.microsoft.com/office/drawing/2014/main" id="{E44EDC82-9FD4-48EC-93A4-C6196EE383FE}"/>
              </a:ext>
            </a:extLst>
          </p:cNvPr>
          <p:cNvSpPr txBox="1">
            <a:spLocks/>
          </p:cNvSpPr>
          <p:nvPr/>
        </p:nvSpPr>
        <p:spPr bwMode="auto">
          <a:xfrm>
            <a:off x="189464" y="4236452"/>
            <a:ext cx="4109884" cy="1066800"/>
          </a:xfrm>
          <a:prstGeom prst="rect">
            <a:avLst/>
          </a:prstGeom>
          <a:solidFill>
            <a:schemeClr val="accent1">
              <a:alpha val="61000"/>
            </a:schemeClr>
          </a:solidFill>
          <a:ln>
            <a:solidFill>
              <a:schemeClr val="bg1">
                <a:lumMod val="75000"/>
              </a:schemeClr>
            </a:solidFill>
          </a:ln>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SzPct val="140000"/>
              <a:buFont typeface="Wingdings" pitchFamily="2" charset="2"/>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33CC"/>
              </a:buClr>
              <a:buSzPct val="120000"/>
              <a:buFont typeface="Wingdings" pitchFamily="2" charset="2"/>
              <a:buChar char="§"/>
              <a:defRPr kumimoji="1" sz="2800" b="1">
                <a:solidFill>
                  <a:srgbClr val="0033CC"/>
                </a:solidFill>
                <a:latin typeface="+mn-lt"/>
              </a:defRPr>
            </a:lvl2pPr>
            <a:lvl3pPr marL="1143000" indent="-228600" algn="l" rtl="0" eaLnBrk="0" fontAlgn="base" hangingPunct="0">
              <a:spcBef>
                <a:spcPct val="20000"/>
              </a:spcBef>
              <a:spcAft>
                <a:spcPct val="0"/>
              </a:spcAft>
              <a:buClr>
                <a:schemeClr val="hlink"/>
              </a:buClr>
              <a:buFont typeface="Wingdings" pitchFamily="2" charset="2"/>
              <a:buChar char="§"/>
              <a:defRPr kumimoji="1" sz="2400">
                <a:solidFill>
                  <a:schemeClr val="hlink"/>
                </a:solidFill>
                <a:latin typeface="+mn-lt"/>
              </a:defRPr>
            </a:lvl3pPr>
            <a:lvl4pPr marL="1600200" indent="-228600" algn="l" rtl="0" eaLnBrk="0" fontAlgn="base" hangingPunct="0">
              <a:spcBef>
                <a:spcPct val="20000"/>
              </a:spcBef>
              <a:spcAft>
                <a:spcPct val="0"/>
              </a:spcAft>
              <a:buClr>
                <a:schemeClr val="tx2"/>
              </a:buClr>
              <a:buFont typeface="Wingdings" pitchFamily="2" charset="2"/>
              <a:buChar char="§"/>
              <a:defRPr kumimoji="1" sz="2000">
                <a:solidFill>
                  <a:schemeClr val="tx1"/>
                </a:solidFill>
                <a:latin typeface="+mn-lt"/>
              </a:defRPr>
            </a:lvl4pPr>
            <a:lvl5pPr marL="20574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5pPr>
            <a:lvl6pPr marL="25146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6pPr>
            <a:lvl7pPr marL="29718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7pPr>
            <a:lvl8pPr marL="34290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8pPr>
            <a:lvl9pPr marL="38862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9pPr>
          </a:lstStyle>
          <a:p>
            <a:pPr marL="0" indent="0">
              <a:buFont typeface="Wingdings" pitchFamily="2" charset="2"/>
              <a:buNone/>
            </a:pPr>
            <a:r>
              <a:rPr lang="en-SG" sz="2000" kern="0" dirty="0">
                <a:latin typeface="Arial Narrow" panose="020B0606020202030204" pitchFamily="34" charset="0"/>
                <a:cs typeface="Arial" panose="020B0604020202020204" pitchFamily="34" charset="0"/>
              </a:rPr>
              <a:t>Checking of more conditions again</a:t>
            </a:r>
          </a:p>
          <a:p>
            <a:pPr marL="0" indent="0">
              <a:buFont typeface="Wingdings" pitchFamily="2" charset="2"/>
              <a:buNone/>
            </a:pPr>
            <a:r>
              <a:rPr lang="en-SG" sz="2000" kern="0" dirty="0">
                <a:latin typeface="Arial Narrow" panose="020B0606020202030204" pitchFamily="34" charset="0"/>
                <a:cs typeface="Arial" panose="020B0604020202020204" pitchFamily="34" charset="0"/>
                <a:sym typeface="Wingdings" panose="05000000000000000000" pitchFamily="2" charset="2"/>
              </a:rPr>
              <a:t></a:t>
            </a:r>
            <a:r>
              <a:rPr lang="en-SG" sz="2000" kern="0" dirty="0">
                <a:latin typeface="Arial Narrow" panose="020B0606020202030204" pitchFamily="34" charset="0"/>
                <a:cs typeface="Arial" panose="020B0604020202020204" pitchFamily="34" charset="0"/>
              </a:rPr>
              <a:t> waste of resources</a:t>
            </a:r>
          </a:p>
          <a:p>
            <a:pPr marL="0" indent="0">
              <a:buFont typeface="Wingdings" pitchFamily="2" charset="2"/>
              <a:buNone/>
            </a:pPr>
            <a:r>
              <a:rPr lang="en-SG" sz="2000" kern="0" dirty="0">
                <a:latin typeface="Arial Narrow" panose="020B0606020202030204" pitchFamily="34" charset="0"/>
                <a:cs typeface="Arial" panose="020B0604020202020204" pitchFamily="34" charset="0"/>
                <a:sym typeface="Wingdings" panose="05000000000000000000" pitchFamily="2" charset="2"/>
              </a:rPr>
              <a:t></a:t>
            </a:r>
            <a:r>
              <a:rPr lang="en-SG" sz="2000" kern="0" dirty="0">
                <a:latin typeface="Arial Narrow" panose="020B0606020202030204" pitchFamily="34" charset="0"/>
                <a:cs typeface="Arial" panose="020B0604020202020204" pitchFamily="34" charset="0"/>
              </a:rPr>
              <a:t> inefficient!</a:t>
            </a: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pPr marL="0" indent="0">
              <a:buFont typeface="Wingdings" pitchFamily="2" charset="2"/>
              <a:buNone/>
            </a:pPr>
            <a:endParaRPr lang="en-US" sz="2400" b="0" kern="0" dirty="0">
              <a:latin typeface="Arial" panose="020B0604020202020204" pitchFamily="34" charset="0"/>
              <a:cs typeface="Arial" panose="020B0604020202020204" pitchFamily="34" charset="0"/>
            </a:endParaRPr>
          </a:p>
          <a:p>
            <a:endParaRPr lang="en-SG" kern="0" dirty="0"/>
          </a:p>
        </p:txBody>
      </p:sp>
      <p:sp>
        <p:nvSpPr>
          <p:cNvPr id="152" name="Rectangle 151">
            <a:extLst>
              <a:ext uri="{FF2B5EF4-FFF2-40B4-BE49-F238E27FC236}">
                <a16:creationId xmlns:a16="http://schemas.microsoft.com/office/drawing/2014/main" id="{502272A1-899C-484B-B4F5-BFDA0154CF11}"/>
              </a:ext>
            </a:extLst>
          </p:cNvPr>
          <p:cNvSpPr/>
          <p:nvPr/>
        </p:nvSpPr>
        <p:spPr>
          <a:xfrm>
            <a:off x="145744" y="1554748"/>
            <a:ext cx="5569256" cy="61494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ADFC7499-7FF1-4F75-9132-7006E71293E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042893172"/>
      </p:ext>
    </p:extLst>
  </p:cSld>
  <p:clrMapOvr>
    <a:masterClrMapping/>
  </p:clrMapOvr>
  <mc:AlternateContent xmlns:mc="http://schemas.openxmlformats.org/markup-compatibility/2006" xmlns:p14="http://schemas.microsoft.com/office/powerpoint/2010/main">
    <mc:Choice Requires="p14">
      <p:transition spd="slow" p14:dur="1500" advTm="48469">
        <p:split orient="vert"/>
      </p:transition>
    </mc:Choice>
    <mc:Fallback xmlns="">
      <p:transition spd="slow" advTm="4846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152"/>
                                        </p:tgtEl>
                                        <p:attrNameLst>
                                          <p:attrName>style.visibility</p:attrName>
                                        </p:attrNameLst>
                                      </p:cBhvr>
                                      <p:to>
                                        <p:strVal val="visible"/>
                                      </p:to>
                                    </p:set>
                                    <p:animEffect transition="in" filter="wheel(1)">
                                      <p:cBhvr>
                                        <p:cTn id="11" dur="1000"/>
                                        <p:tgtEl>
                                          <p:spTgt spid="15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51"/>
                                        </p:tgtEl>
                                        <p:attrNameLst>
                                          <p:attrName>style.visibility</p:attrName>
                                        </p:attrNameLst>
                                      </p:cBhvr>
                                      <p:to>
                                        <p:strVal val="visible"/>
                                      </p:to>
                                    </p:set>
                                    <p:animEffect transition="in" filter="fade">
                                      <p:cBhvr>
                                        <p:cTn id="16" dur="5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2"/>
                </p:tgtEl>
              </p:cMediaNode>
            </p:audio>
          </p:childTnLst>
        </p:cTn>
      </p:par>
    </p:tnLst>
    <p:bldLst>
      <p:bldP spid="151" grpId="0" animBg="1"/>
      <p:bldP spid="15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activities 3 and 4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4060636073"/>
      </p:ext>
    </p:extLst>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Selection Statements</a:t>
            </a:r>
            <a:endParaRPr lang="en-SG" dirty="0"/>
          </a:p>
        </p:txBody>
      </p:sp>
      <p:sp>
        <p:nvSpPr>
          <p:cNvPr id="3" name="Content Placeholder 2"/>
          <p:cNvSpPr>
            <a:spLocks noGrp="1"/>
          </p:cNvSpPr>
          <p:nvPr>
            <p:ph idx="1"/>
          </p:nvPr>
        </p:nvSpPr>
        <p:spPr>
          <a:xfrm>
            <a:off x="67416" y="833507"/>
            <a:ext cx="8924183" cy="1909694"/>
          </a:xfrm>
        </p:spPr>
        <p:txBody>
          <a:bodyPr/>
          <a:lstStyle/>
          <a:p>
            <a:pPr algn="just"/>
            <a:r>
              <a:rPr lang="en-US" dirty="0">
                <a:cs typeface="Arial" panose="020B0604020202020204" pitchFamily="34" charset="0"/>
              </a:rPr>
              <a:t>In some cases you may want one decision to depend on the result of an earlier decision.</a:t>
            </a:r>
          </a:p>
          <a:p>
            <a:pPr lvl="1" algn="just"/>
            <a:r>
              <a:rPr lang="en-SG" dirty="0"/>
              <a:t>E.g. To display that a male citizen has to serve National Service (NS) if he is above 18 years old and to display that he is too young otherwise.</a:t>
            </a:r>
            <a:endParaRPr lang="en-US" dirty="0"/>
          </a:p>
          <a:p>
            <a:pPr algn="just"/>
            <a:endParaRPr lang="en-US" sz="2400" b="0" dirty="0">
              <a:latin typeface="Arial" panose="020B0604020202020204" pitchFamily="34" charset="0"/>
              <a:cs typeface="Arial" panose="020B0604020202020204" pitchFamily="34" charset="0"/>
            </a:endParaRPr>
          </a:p>
          <a:p>
            <a:pPr marL="0" indent="0" algn="just">
              <a:buNone/>
            </a:pPr>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a:p>
            <a:pPr algn="just"/>
            <a:endParaRPr lang="en-US" sz="2400" b="0" dirty="0">
              <a:latin typeface="Arial" panose="020B0604020202020204" pitchFamily="34" charset="0"/>
              <a:cs typeface="Arial" panose="020B0604020202020204" pitchFamily="34" charset="0"/>
            </a:endParaRPr>
          </a:p>
        </p:txBody>
      </p:sp>
      <p:sp>
        <p:nvSpPr>
          <p:cNvPr id="56" name="Text Box 134"/>
          <p:cNvSpPr txBox="1">
            <a:spLocks noChangeArrowheads="1"/>
          </p:cNvSpPr>
          <p:nvPr/>
        </p:nvSpPr>
        <p:spPr bwMode="auto">
          <a:xfrm>
            <a:off x="8719591" y="4927343"/>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a:t>
            </a:r>
          </a:p>
          <a:p>
            <a:pPr marL="0" marR="0">
              <a:spcBef>
                <a:spcPts val="0"/>
              </a:spcBef>
              <a:spcAft>
                <a:spcPts val="0"/>
              </a:spcAft>
            </a:pPr>
            <a:r>
              <a:rPr lang="en-SG" sz="1400" dirty="0">
                <a:effectLst/>
                <a:ea typeface="Verdana" panose="020B0604030504040204" pitchFamily="34" charset="0"/>
                <a:cs typeface="Verdana" panose="020B0604030504040204" pitchFamily="34" charset="0"/>
              </a:rPr>
              <a:t>.</a:t>
            </a:r>
          </a:p>
          <a:p>
            <a:pPr marL="0" marR="0">
              <a:spcBef>
                <a:spcPts val="0"/>
              </a:spcBef>
              <a:spcAft>
                <a:spcPts val="0"/>
              </a:spcAft>
            </a:pPr>
            <a:r>
              <a:rPr lang="en-SG" sz="1400" dirty="0">
                <a:ea typeface="Verdana" panose="020B0604030504040204" pitchFamily="34" charset="0"/>
                <a:cs typeface="Verdana" panose="020B0604030504040204" pitchFamily="34" charset="0"/>
              </a:rPr>
              <a:t>.</a:t>
            </a:r>
            <a:endParaRPr lang="en-SG" sz="1400" dirty="0">
              <a:effectLst/>
              <a:ea typeface="Verdana" panose="020B0604030504040204" pitchFamily="34" charset="0"/>
              <a:cs typeface="Verdana" panose="020B0604030504040204" pitchFamily="34" charset="0"/>
            </a:endParaRPr>
          </a:p>
        </p:txBody>
      </p:sp>
      <p:pic>
        <p:nvPicPr>
          <p:cNvPr id="9" name="Picture 8"/>
          <p:cNvPicPr>
            <a:picLocks noChangeAspect="1"/>
          </p:cNvPicPr>
          <p:nvPr/>
        </p:nvPicPr>
        <p:blipFill>
          <a:blip r:embed="rId6"/>
          <a:stretch>
            <a:fillRect/>
          </a:stretch>
        </p:blipFill>
        <p:spPr>
          <a:xfrm>
            <a:off x="914400" y="2890908"/>
            <a:ext cx="4878766" cy="2786354"/>
          </a:xfrm>
          <a:prstGeom prst="rect">
            <a:avLst/>
          </a:prstGeom>
          <a:ln>
            <a:solidFill>
              <a:schemeClr val="tx1"/>
            </a:solidFill>
          </a:ln>
        </p:spPr>
      </p:pic>
      <p:pic>
        <p:nvPicPr>
          <p:cNvPr id="8" name="Audio 7">
            <a:hlinkClick r:id="" action="ppaction://media"/>
            <a:extLst>
              <a:ext uri="{FF2B5EF4-FFF2-40B4-BE49-F238E27FC236}">
                <a16:creationId xmlns:a16="http://schemas.microsoft.com/office/drawing/2014/main" id="{2AF7F944-092B-49A8-9AA9-CD011A03EC6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093313499"/>
      </p:ext>
    </p:extLst>
  </p:cSld>
  <p:clrMapOvr>
    <a:masterClrMapping/>
  </p:clrMapOvr>
  <p:transition spd="slow" advTm="41793">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par>
                                <p:cTn id="12" presetID="22" presetClass="entr" presetSubtype="1"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296400" cy="685800"/>
          </a:xfrm>
        </p:spPr>
        <p:txBody>
          <a:bodyPr/>
          <a:lstStyle/>
          <a:p>
            <a:r>
              <a:rPr lang="en-US" dirty="0"/>
              <a:t>Nested Selection Statements</a:t>
            </a:r>
            <a:endParaRPr lang="en-SG" dirty="0"/>
          </a:p>
        </p:txBody>
      </p:sp>
      <p:sp>
        <p:nvSpPr>
          <p:cNvPr id="53" name="Content Placeholder 2"/>
          <p:cNvSpPr>
            <a:spLocks noGrp="1"/>
          </p:cNvSpPr>
          <p:nvPr>
            <p:ph idx="1"/>
          </p:nvPr>
        </p:nvSpPr>
        <p:spPr>
          <a:xfrm>
            <a:off x="228600" y="1050246"/>
            <a:ext cx="8305800" cy="7066361"/>
          </a:xfrm>
        </p:spPr>
        <p:txBody>
          <a:bodyPr/>
          <a:lstStyle/>
          <a:p>
            <a:r>
              <a:rPr lang="en-SG" dirty="0">
                <a:cs typeface="Arial" panose="020B0604020202020204" pitchFamily="34" charset="0"/>
              </a:rPr>
              <a:t>This is equivalent to putting an inner </a:t>
            </a:r>
            <a:r>
              <a:rPr lang="en-SG" dirty="0">
                <a:solidFill>
                  <a:srgbClr val="C00000"/>
                </a:solidFill>
                <a:latin typeface="Calibri" panose="020F0502020204030204" pitchFamily="34" charset="0"/>
                <a:cs typeface="Calibri" panose="020F0502020204030204" pitchFamily="34" charset="0"/>
              </a:rPr>
              <a:t>if</a:t>
            </a:r>
            <a:r>
              <a:rPr lang="en-SG" dirty="0">
                <a:cs typeface="Arial" panose="020B0604020202020204" pitchFamily="34" charset="0"/>
              </a:rPr>
              <a:t> statement within the body of another </a:t>
            </a:r>
            <a:r>
              <a:rPr lang="en-SG" dirty="0">
                <a:solidFill>
                  <a:srgbClr val="C00000"/>
                </a:solidFill>
                <a:latin typeface="Calibri" panose="020F0502020204030204" pitchFamily="34" charset="0"/>
                <a:cs typeface="Calibri" panose="020F0502020204030204" pitchFamily="34" charset="0"/>
              </a:rPr>
              <a:t>if</a:t>
            </a:r>
            <a:r>
              <a:rPr lang="en-SG" dirty="0">
                <a:cs typeface="Arial" panose="020B0604020202020204" pitchFamily="34" charset="0"/>
              </a:rPr>
              <a:t> statement</a:t>
            </a:r>
          </a:p>
          <a:p>
            <a:pPr lvl="1"/>
            <a:r>
              <a:rPr lang="en-SG" dirty="0">
                <a:cs typeface="Arial" panose="020B0604020202020204" pitchFamily="34" charset="0"/>
              </a:rPr>
              <a:t>The body of the outer </a:t>
            </a:r>
            <a:r>
              <a:rPr lang="en-SG" dirty="0">
                <a:solidFill>
                  <a:srgbClr val="C00000"/>
                </a:solidFill>
                <a:latin typeface="Calibri" panose="020F0502020204030204" pitchFamily="34" charset="0"/>
                <a:cs typeface="Calibri" panose="020F0502020204030204" pitchFamily="34" charset="0"/>
              </a:rPr>
              <a:t>if</a:t>
            </a:r>
            <a:r>
              <a:rPr lang="en-SG" dirty="0">
                <a:cs typeface="Arial" panose="020B0604020202020204" pitchFamily="34" charset="0"/>
              </a:rPr>
              <a:t> statement is indented, and the body of the inner </a:t>
            </a:r>
            <a:r>
              <a:rPr lang="en-SG" b="1" dirty="0" err="1">
                <a:solidFill>
                  <a:srgbClr val="C00000"/>
                </a:solidFill>
                <a:latin typeface="Calibri" panose="020F0502020204030204" pitchFamily="34" charset="0"/>
                <a:cs typeface="Calibri" panose="020F0502020204030204" pitchFamily="34" charset="0"/>
              </a:rPr>
              <a:t>if..else</a:t>
            </a:r>
            <a:r>
              <a:rPr lang="en-SG" b="1" dirty="0">
                <a:solidFill>
                  <a:srgbClr val="C00000"/>
                </a:solidFill>
                <a:latin typeface="Calibri" panose="020F0502020204030204" pitchFamily="34" charset="0"/>
                <a:cs typeface="Calibri" panose="020F0502020204030204" pitchFamily="34" charset="0"/>
              </a:rPr>
              <a:t> </a:t>
            </a:r>
            <a:r>
              <a:rPr lang="en-SG" dirty="0">
                <a:cs typeface="Arial" panose="020B0604020202020204" pitchFamily="34" charset="0"/>
              </a:rPr>
              <a:t>statement is indented one more time</a:t>
            </a:r>
          </a:p>
          <a:p>
            <a:pPr lvl="1"/>
            <a:endParaRPr lang="en-SG" dirty="0">
              <a:solidFill>
                <a:srgbClr val="640064"/>
              </a:solidFill>
              <a:cs typeface="Arial" panose="020B0604020202020204" pitchFamily="34" charset="0"/>
            </a:endParaRPr>
          </a:p>
          <a:p>
            <a:endParaRPr lang="en-US" sz="2400" b="0" dirty="0">
              <a:solidFill>
                <a:srgbClr val="640064"/>
              </a:solidFill>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SG" sz="2400" b="0" dirty="0">
              <a:latin typeface="Arial" panose="020B0604020202020204" pitchFamily="34" charset="0"/>
              <a:cs typeface="Arial" panose="020B0604020202020204" pitchFamily="34" charset="0"/>
            </a:endParaRPr>
          </a:p>
          <a:p>
            <a:endParaRPr lang="en-SG" dirty="0"/>
          </a:p>
        </p:txBody>
      </p:sp>
      <p:sp>
        <p:nvSpPr>
          <p:cNvPr id="82" name="Content Placeholder 2"/>
          <p:cNvSpPr txBox="1">
            <a:spLocks/>
          </p:cNvSpPr>
          <p:nvPr/>
        </p:nvSpPr>
        <p:spPr bwMode="auto">
          <a:xfrm>
            <a:off x="84667" y="3076222"/>
            <a:ext cx="3927628" cy="1752600"/>
          </a:xfrm>
          <a:prstGeom prst="rect">
            <a:avLst/>
          </a:prstGeom>
          <a:solidFill>
            <a:schemeClr val="bg1"/>
          </a:solidFill>
          <a:ln w="9525">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if gender == 'M':</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if age &gt; 18:</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print('Time to serve NS')</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else:</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print('You are still too young')</a:t>
            </a:r>
          </a:p>
          <a:p>
            <a:pPr marL="355600" indent="0">
              <a:buFontTx/>
              <a:buNone/>
              <a:tabLst>
                <a:tab pos="355600" algn="l"/>
                <a:tab pos="723900" algn="l"/>
                <a:tab pos="1077913" algn="l"/>
                <a:tab pos="1433513" algn="l"/>
                <a:tab pos="1787525" algn="l"/>
              </a:tabLst>
            </a:pPr>
            <a:endParaRPr lang="en-US" sz="2400" kern="0" dirty="0">
              <a:solidFill>
                <a:srgbClr val="0000FF"/>
              </a:solidFill>
            </a:endParaRPr>
          </a:p>
          <a:p>
            <a:pPr marL="355600" indent="0">
              <a:buFontTx/>
              <a:buNone/>
              <a:tabLst>
                <a:tab pos="355600" algn="l"/>
                <a:tab pos="723900" algn="l"/>
                <a:tab pos="1077913" algn="l"/>
                <a:tab pos="1433513" algn="l"/>
                <a:tab pos="1787525" algn="l"/>
              </a:tabLst>
            </a:pPr>
            <a:endParaRPr lang="en-US" sz="2400" kern="0" dirty="0">
              <a:solidFill>
                <a:srgbClr val="0000FF"/>
              </a:solidFill>
            </a:endParaRPr>
          </a:p>
          <a:p>
            <a:pPr marL="355600" indent="0">
              <a:buFontTx/>
              <a:buNone/>
              <a:tabLst>
                <a:tab pos="355600" algn="l"/>
                <a:tab pos="723900" algn="l"/>
                <a:tab pos="1077913" algn="l"/>
                <a:tab pos="1433513" algn="l"/>
                <a:tab pos="1787525" algn="l"/>
              </a:tabLst>
            </a:pPr>
            <a:endParaRPr lang="en-US" sz="2400" kern="0" dirty="0">
              <a:solidFill>
                <a:srgbClr val="0000FF"/>
              </a:solidFill>
            </a:endParaRPr>
          </a:p>
          <a:p>
            <a:pPr marL="355600" indent="0">
              <a:buFontTx/>
              <a:buNone/>
              <a:tabLst>
                <a:tab pos="355600" algn="l"/>
                <a:tab pos="723900" algn="l"/>
                <a:tab pos="1077913" algn="l"/>
                <a:tab pos="1433513" algn="l"/>
                <a:tab pos="1787525" algn="l"/>
              </a:tabLst>
            </a:pPr>
            <a:endParaRPr lang="en-US" sz="2400" kern="0" dirty="0">
              <a:solidFill>
                <a:srgbClr val="0000FF"/>
              </a:solidFill>
            </a:endParaRPr>
          </a:p>
        </p:txBody>
      </p:sp>
      <p:sp>
        <p:nvSpPr>
          <p:cNvPr id="6" name="Rectangle 5"/>
          <p:cNvSpPr/>
          <p:nvPr/>
        </p:nvSpPr>
        <p:spPr>
          <a:xfrm>
            <a:off x="694267" y="3457222"/>
            <a:ext cx="3048000" cy="1295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cxnSpLocks/>
            <a:stCxn id="17" idx="0"/>
            <a:endCxn id="6" idx="2"/>
          </p:cNvCxnSpPr>
          <p:nvPr/>
        </p:nvCxnSpPr>
        <p:spPr>
          <a:xfrm flipH="1" flipV="1">
            <a:off x="2218267" y="4752622"/>
            <a:ext cx="230264" cy="3048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532467" y="5057422"/>
            <a:ext cx="1832128" cy="369332"/>
          </a:xfrm>
          <a:prstGeom prst="rect">
            <a:avLst/>
          </a:prstGeom>
          <a:noFill/>
        </p:spPr>
        <p:txBody>
          <a:bodyPr wrap="square" rtlCol="0">
            <a:spAutoFit/>
          </a:bodyPr>
          <a:lstStyle/>
          <a:p>
            <a:r>
              <a:rPr lang="en-US" b="1" dirty="0">
                <a:solidFill>
                  <a:srgbClr val="FF0000"/>
                </a:solidFill>
                <a:latin typeface="Arial Narrow" panose="020B0606020202030204" pitchFamily="34" charset="0"/>
              </a:rPr>
              <a:t>inner if statement</a:t>
            </a:r>
          </a:p>
        </p:txBody>
      </p:sp>
      <p:sp>
        <p:nvSpPr>
          <p:cNvPr id="8" name="Content Placeholder 2">
            <a:extLst>
              <a:ext uri="{FF2B5EF4-FFF2-40B4-BE49-F238E27FC236}">
                <a16:creationId xmlns:a16="http://schemas.microsoft.com/office/drawing/2014/main" id="{986D4937-1E23-415F-B2DB-D21CE2A5BEF1}"/>
              </a:ext>
            </a:extLst>
          </p:cNvPr>
          <p:cNvSpPr txBox="1">
            <a:spLocks/>
          </p:cNvSpPr>
          <p:nvPr/>
        </p:nvSpPr>
        <p:spPr bwMode="auto">
          <a:xfrm>
            <a:off x="4996239" y="3048000"/>
            <a:ext cx="3927628" cy="1752600"/>
          </a:xfrm>
          <a:prstGeom prst="rect">
            <a:avLst/>
          </a:prstGeom>
          <a:solidFill>
            <a:schemeClr val="bg1"/>
          </a:solidFill>
          <a:ln w="9525">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if gender == 'M':</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if age &gt; 18:</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print('Time to serve NS')</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else:</a:t>
            </a:r>
          </a:p>
          <a:p>
            <a:pPr marL="355600" indent="0">
              <a:buFontTx/>
              <a:buNone/>
              <a:tabLst>
                <a:tab pos="355600" algn="l"/>
                <a:tab pos="723900" algn="l"/>
                <a:tab pos="1077913" algn="l"/>
                <a:tab pos="1433513" algn="l"/>
                <a:tab pos="1787525" algn="l"/>
              </a:tabLst>
            </a:pPr>
            <a:r>
              <a:rPr lang="en-US" sz="1800" kern="0" dirty="0">
                <a:solidFill>
                  <a:srgbClr val="0000FF"/>
                </a:solidFill>
                <a:latin typeface="Calibri" panose="020F0502020204030204" pitchFamily="34" charset="0"/>
                <a:cs typeface="Calibri" panose="020F0502020204030204" pitchFamily="34" charset="0"/>
              </a:rPr>
              <a:t>    print('You are still too young')</a:t>
            </a:r>
          </a:p>
          <a:p>
            <a:pPr marL="355600" indent="0">
              <a:buFontTx/>
              <a:buNone/>
              <a:tabLst>
                <a:tab pos="355600" algn="l"/>
                <a:tab pos="723900" algn="l"/>
                <a:tab pos="1077913" algn="l"/>
                <a:tab pos="1433513" algn="l"/>
                <a:tab pos="1787525" algn="l"/>
              </a:tabLst>
            </a:pPr>
            <a:endParaRPr lang="en-US" sz="2400" kern="0" dirty="0">
              <a:solidFill>
                <a:srgbClr val="0000FF"/>
              </a:solidFill>
            </a:endParaRPr>
          </a:p>
        </p:txBody>
      </p:sp>
      <p:sp>
        <p:nvSpPr>
          <p:cNvPr id="11" name="Left Brace 10">
            <a:extLst>
              <a:ext uri="{FF2B5EF4-FFF2-40B4-BE49-F238E27FC236}">
                <a16:creationId xmlns:a16="http://schemas.microsoft.com/office/drawing/2014/main" id="{A426C38E-0568-4D56-B433-E083B4AB26EB}"/>
              </a:ext>
            </a:extLst>
          </p:cNvPr>
          <p:cNvSpPr/>
          <p:nvPr/>
        </p:nvSpPr>
        <p:spPr>
          <a:xfrm>
            <a:off x="5190067" y="3180644"/>
            <a:ext cx="228600" cy="10668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88519C53-6883-4203-B88C-2D248957083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700335596"/>
      </p:ext>
    </p:extLst>
  </p:cSld>
  <p:clrMapOvr>
    <a:masterClrMapping/>
  </p:clrMapOvr>
  <p:transition spd="slow" advTm="68142">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000"/>
                                        <p:tgtEl>
                                          <p:spTgt spid="6"/>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up)">
                                      <p:cBhvr>
                                        <p:cTn id="2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3"/>
                </p:tgtEl>
              </p:cMediaNode>
            </p:audio>
          </p:childTnLst>
        </p:cTn>
      </p:par>
    </p:tnLst>
    <p:bldLst>
      <p:bldP spid="6" grpId="0" animBg="1"/>
      <p:bldP spid="17" grpId="0"/>
      <p:bldP spid="8"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activity 5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2194131427"/>
      </p:ext>
    </p:extLst>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Structure</a:t>
            </a:r>
            <a:endParaRPr lang="en-SG" dirty="0"/>
          </a:p>
        </p:txBody>
      </p:sp>
      <p:sp>
        <p:nvSpPr>
          <p:cNvPr id="3" name="Content Placeholder 2"/>
          <p:cNvSpPr>
            <a:spLocks noGrp="1"/>
          </p:cNvSpPr>
          <p:nvPr>
            <p:ph idx="1"/>
          </p:nvPr>
        </p:nvSpPr>
        <p:spPr/>
        <p:txBody>
          <a:bodyPr/>
          <a:lstStyle/>
          <a:p>
            <a:r>
              <a:rPr lang="en-US" dirty="0">
                <a:cs typeface="Arial" panose="020B0604020202020204" pitchFamily="34" charset="0"/>
              </a:rPr>
              <a:t>So far, our statements execute </a:t>
            </a:r>
            <a:r>
              <a:rPr lang="en-US" dirty="0">
                <a:solidFill>
                  <a:srgbClr val="0000FF"/>
                </a:solidFill>
                <a:cs typeface="Arial" panose="020B0604020202020204" pitchFamily="34" charset="0"/>
              </a:rPr>
              <a:t>one after the other </a:t>
            </a:r>
            <a:r>
              <a:rPr lang="en-US" dirty="0">
                <a:cs typeface="Arial" panose="020B0604020202020204" pitchFamily="34" charset="0"/>
              </a:rPr>
              <a:t>in the order they are written</a:t>
            </a:r>
          </a:p>
          <a:p>
            <a:endParaRPr lang="en-US" dirty="0">
              <a:cs typeface="Arial" panose="020B0604020202020204" pitchFamily="34" charset="0"/>
            </a:endParaRPr>
          </a:p>
          <a:p>
            <a:pPr lvl="0"/>
            <a:r>
              <a:rPr lang="en-US" dirty="0">
                <a:cs typeface="Arial" panose="020B0604020202020204" pitchFamily="34" charset="0"/>
              </a:rPr>
              <a:t>There are </a:t>
            </a:r>
            <a:r>
              <a:rPr lang="en-US" dirty="0">
                <a:solidFill>
                  <a:srgbClr val="0000FF"/>
                </a:solidFill>
                <a:cs typeface="Arial" panose="020B0604020202020204" pitchFamily="34" charset="0"/>
              </a:rPr>
              <a:t>3 types of control structures </a:t>
            </a:r>
            <a:r>
              <a:rPr lang="en-US" dirty="0">
                <a:cs typeface="Arial" panose="020B0604020202020204" pitchFamily="34" charset="0"/>
              </a:rPr>
              <a:t>to control program flow:</a:t>
            </a:r>
          </a:p>
          <a:p>
            <a:pPr marL="685800" lvl="0">
              <a:buFont typeface="Wingdings" panose="05000000000000000000" pitchFamily="2" charset="2"/>
              <a:buChar char="ü"/>
            </a:pPr>
            <a:r>
              <a:rPr lang="en-US" sz="2400" dirty="0">
                <a:solidFill>
                  <a:srgbClr val="C00000"/>
                </a:solidFill>
                <a:cs typeface="Arial" panose="020B0604020202020204" pitchFamily="34" charset="0"/>
              </a:rPr>
              <a:t>Sequence Structure</a:t>
            </a:r>
          </a:p>
          <a:p>
            <a:pPr marL="685800" lvl="0">
              <a:buFont typeface="Wingdings" panose="05000000000000000000" pitchFamily="2" charset="2"/>
              <a:buChar char="ü"/>
            </a:pPr>
            <a:r>
              <a:rPr lang="en-US" sz="2400" dirty="0">
                <a:solidFill>
                  <a:srgbClr val="C00000"/>
                </a:solidFill>
                <a:cs typeface="Arial" panose="020B0604020202020204" pitchFamily="34" charset="0"/>
              </a:rPr>
              <a:t>Selection Structure</a:t>
            </a:r>
          </a:p>
          <a:p>
            <a:pPr marL="685800" lvl="0">
              <a:buFont typeface="Wingdings" panose="05000000000000000000" pitchFamily="2" charset="2"/>
              <a:buChar char="ü"/>
            </a:pPr>
            <a:r>
              <a:rPr lang="en-US" sz="2400" dirty="0">
                <a:solidFill>
                  <a:srgbClr val="C00000"/>
                </a:solidFill>
                <a:cs typeface="Arial" panose="020B0604020202020204" pitchFamily="34" charset="0"/>
              </a:rPr>
              <a:t>Repetition Structure</a:t>
            </a:r>
            <a:endParaRPr lang="en-SG" sz="2400" dirty="0">
              <a:solidFill>
                <a:srgbClr val="C00000"/>
              </a:solidFill>
              <a:cs typeface="Arial" panose="020B0604020202020204" pitchFamily="34" charset="0"/>
            </a:endParaRPr>
          </a:p>
          <a:p>
            <a:pPr>
              <a:buFont typeface="Wingdings" panose="05000000000000000000" pitchFamily="2" charset="2"/>
              <a:buChar char="ü"/>
            </a:pPr>
            <a:endParaRPr lang="en-US" sz="2400" dirty="0">
              <a:cs typeface="Arial" panose="020B0604020202020204" pitchFamily="34" charset="0"/>
            </a:endParaRPr>
          </a:p>
          <a:p>
            <a:endParaRPr lang="en-US" sz="2400" dirty="0">
              <a:solidFill>
                <a:srgbClr val="C00000"/>
              </a:solidFill>
              <a:latin typeface="Arial" panose="020B0604020202020204" pitchFamily="34" charset="0"/>
              <a:cs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AD15DC6E-AD59-4089-8FE1-9DE7B41B08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850091818"/>
      </p:ext>
    </p:extLst>
  </p:cSld>
  <p:clrMapOvr>
    <a:masterClrMapping/>
  </p:clrMapOvr>
  <p:transition spd="slow" advTm="2991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SG" dirty="0"/>
          </a:p>
        </p:txBody>
      </p:sp>
      <p:sp>
        <p:nvSpPr>
          <p:cNvPr id="3" name="Content Placeholder 2"/>
          <p:cNvSpPr>
            <a:spLocks noGrp="1"/>
          </p:cNvSpPr>
          <p:nvPr>
            <p:ph idx="1"/>
          </p:nvPr>
        </p:nvSpPr>
        <p:spPr>
          <a:xfrm>
            <a:off x="381000" y="838200"/>
            <a:ext cx="8153400" cy="5181600"/>
          </a:xfrm>
        </p:spPr>
        <p:txBody>
          <a:bodyPr/>
          <a:lstStyle/>
          <a:p>
            <a:r>
              <a:rPr lang="en-US" sz="3200" dirty="0">
                <a:cs typeface="Arial" panose="020B0604020202020204" pitchFamily="34" charset="0"/>
              </a:rPr>
              <a:t>3 types of control structures: </a:t>
            </a:r>
          </a:p>
          <a:p>
            <a:pPr lvl="1"/>
            <a:r>
              <a:rPr lang="en-US" sz="2800" dirty="0">
                <a:cs typeface="Arial" panose="020B0604020202020204" pitchFamily="34" charset="0"/>
              </a:rPr>
              <a:t>Sequence, Selection and Repetition structures </a:t>
            </a:r>
          </a:p>
          <a:p>
            <a:endParaRPr lang="en-US" sz="3200" dirty="0"/>
          </a:p>
          <a:p>
            <a:r>
              <a:rPr lang="en-US" sz="3200" dirty="0"/>
              <a:t>Selection Structure</a:t>
            </a:r>
          </a:p>
          <a:p>
            <a:pPr lvl="1" algn="just">
              <a:buSzPct val="100000"/>
            </a:pPr>
            <a:r>
              <a:rPr lang="en-US" sz="2800" dirty="0"/>
              <a:t>The if Single-Selection Statement</a:t>
            </a:r>
          </a:p>
          <a:p>
            <a:pPr lvl="1" algn="just">
              <a:buSzPct val="100000"/>
            </a:pPr>
            <a:r>
              <a:rPr lang="en-US" sz="2800" dirty="0"/>
              <a:t>The if…else Double-Selection Statement </a:t>
            </a:r>
          </a:p>
          <a:p>
            <a:pPr lvl="1" algn="just">
              <a:buSzPct val="100000"/>
            </a:pPr>
            <a:r>
              <a:rPr lang="en-US" sz="2800" dirty="0">
                <a:cs typeface="Arial" panose="020B0604020202020204" pitchFamily="34" charset="0"/>
              </a:rPr>
              <a:t>The if…</a:t>
            </a:r>
            <a:r>
              <a:rPr lang="en-US" sz="2800" dirty="0" err="1">
                <a:cs typeface="Arial" panose="020B0604020202020204" pitchFamily="34" charset="0"/>
              </a:rPr>
              <a:t>elif</a:t>
            </a:r>
            <a:r>
              <a:rPr lang="en-US" sz="2800" dirty="0">
                <a:cs typeface="Arial" panose="020B0604020202020204" pitchFamily="34" charset="0"/>
              </a:rPr>
              <a:t>…else Multiway-Selection Statement</a:t>
            </a:r>
            <a:endParaRPr lang="en-US" sz="3200" dirty="0"/>
          </a:p>
        </p:txBody>
      </p:sp>
      <p:pic>
        <p:nvPicPr>
          <p:cNvPr id="4" name="Audio 3">
            <a:hlinkClick r:id="" action="ppaction://media"/>
            <a:extLst>
              <a:ext uri="{FF2B5EF4-FFF2-40B4-BE49-F238E27FC236}">
                <a16:creationId xmlns:a16="http://schemas.microsoft.com/office/drawing/2014/main" id="{F7F51BA3-0D8E-407F-BBD6-3068123BB18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447387653"/>
      </p:ext>
    </p:extLst>
  </p:cSld>
  <p:clrMapOvr>
    <a:overrideClrMapping bg1="lt1" tx1="dk1" bg2="lt2" tx2="dk2" accent1="accent1" accent2="accent2" accent3="accent3" accent4="accent4" accent5="accent5" accent6="accent6" hlink="hlink" folHlink="folHlink"/>
  </p:clrMapOvr>
  <p:transition spd="slow" advTm="50478">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p:txBody>
          <a:bodyPr/>
          <a:lstStyle/>
          <a:p>
            <a:r>
              <a:rPr lang="en-US" altLang="en-US" dirty="0"/>
              <a:t>How to Think Like a Computer Scientist: Learning with Python 3</a:t>
            </a:r>
          </a:p>
          <a:p>
            <a:pPr lvl="1"/>
            <a:r>
              <a:rPr lang="en-US" altLang="en-US" dirty="0"/>
              <a:t>Chapter 5</a:t>
            </a:r>
          </a:p>
          <a:p>
            <a:pPr lvl="1"/>
            <a:r>
              <a:rPr lang="en-US" altLang="en-US" sz="2000" dirty="0">
                <a:hlinkClick r:id="rId5"/>
              </a:rPr>
              <a:t>http://www.openbookproject.net/thinkcs/python/english3e/conditionals.html</a:t>
            </a:r>
            <a:endParaRPr lang="en-US" altLang="en-US" sz="2000" dirty="0"/>
          </a:p>
          <a:p>
            <a:r>
              <a:rPr lang="en-US" altLang="en-US" sz="2400" dirty="0"/>
              <a:t>Code with Kylie - </a:t>
            </a:r>
            <a:r>
              <a:rPr lang="en-US" b="0" dirty="0"/>
              <a:t>Using Conditionals (If, </a:t>
            </a:r>
            <a:r>
              <a:rPr lang="en-US" b="0" dirty="0" err="1"/>
              <a:t>Elif</a:t>
            </a:r>
            <a:r>
              <a:rPr lang="en-US" b="0" dirty="0"/>
              <a:t>, Else) in Python</a:t>
            </a:r>
            <a:endParaRPr lang="en-US" altLang="en-US" sz="2400" dirty="0"/>
          </a:p>
          <a:p>
            <a:pPr lvl="1"/>
            <a:r>
              <a:rPr lang="en-US" altLang="en-US" sz="2000" dirty="0">
                <a:hlinkClick r:id="rId6"/>
              </a:rPr>
              <a:t>https://www.youtube.com/watch?v=_MFw95d49ok</a:t>
            </a:r>
            <a:endParaRPr lang="en-US" altLang="en-US" sz="2000" dirty="0"/>
          </a:p>
        </p:txBody>
      </p:sp>
      <p:pic>
        <p:nvPicPr>
          <p:cNvPr id="2" name="Audio 1">
            <a:hlinkClick r:id="" action="ppaction://media"/>
            <a:extLst>
              <a:ext uri="{FF2B5EF4-FFF2-40B4-BE49-F238E27FC236}">
                <a16:creationId xmlns:a16="http://schemas.microsoft.com/office/drawing/2014/main" id="{416EB127-9745-4440-B9D1-02A791563CC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24646013"/>
      </p:ext>
    </p:extLst>
  </p:cSld>
  <p:clrMapOvr>
    <a:masterClrMapping/>
  </p:clrMapOvr>
  <p:transition spd="slow" advTm="25864">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 Structure</a:t>
            </a:r>
            <a:endParaRPr lang="en-SG" dirty="0"/>
          </a:p>
        </p:txBody>
      </p:sp>
      <p:grpSp>
        <p:nvGrpSpPr>
          <p:cNvPr id="69" name="Group 68"/>
          <p:cNvGrpSpPr/>
          <p:nvPr/>
        </p:nvGrpSpPr>
        <p:grpSpPr>
          <a:xfrm>
            <a:off x="7086603" y="838200"/>
            <a:ext cx="2325979" cy="5029200"/>
            <a:chOff x="6583456" y="619519"/>
            <a:chExt cx="2723270" cy="6162281"/>
          </a:xfrm>
        </p:grpSpPr>
        <p:cxnSp>
          <p:nvCxnSpPr>
            <p:cNvPr id="25" name="Straight Arrow Connector 24"/>
            <p:cNvCxnSpPr>
              <a:stCxn id="21" idx="4"/>
              <a:endCxn id="19" idx="0"/>
            </p:cNvCxnSpPr>
            <p:nvPr/>
          </p:nvCxnSpPr>
          <p:spPr bwMode="auto">
            <a:xfrm>
              <a:off x="7570694" y="870531"/>
              <a:ext cx="11206" cy="286817"/>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43" name="Straight Arrow Connector 42"/>
            <p:cNvCxnSpPr/>
            <p:nvPr/>
          </p:nvCxnSpPr>
          <p:spPr bwMode="auto">
            <a:xfrm flipH="1">
              <a:off x="7576297" y="1788549"/>
              <a:ext cx="1" cy="27339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45" name="Straight Arrow Connector 44"/>
            <p:cNvCxnSpPr/>
            <p:nvPr/>
          </p:nvCxnSpPr>
          <p:spPr bwMode="auto">
            <a:xfrm flipH="1">
              <a:off x="7554346" y="2694918"/>
              <a:ext cx="1" cy="27339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nvGrpSpPr>
            <p:cNvPr id="68" name="Group 67"/>
            <p:cNvGrpSpPr/>
            <p:nvPr/>
          </p:nvGrpSpPr>
          <p:grpSpPr>
            <a:xfrm>
              <a:off x="6583456" y="619519"/>
              <a:ext cx="2723270" cy="6162281"/>
              <a:chOff x="6583456" y="619519"/>
              <a:chExt cx="2723270" cy="6162281"/>
            </a:xfrm>
          </p:grpSpPr>
          <p:sp>
            <p:nvSpPr>
              <p:cNvPr id="21" name="Oval 20"/>
              <p:cNvSpPr/>
              <p:nvPr/>
            </p:nvSpPr>
            <p:spPr bwMode="auto">
              <a:xfrm>
                <a:off x="7445188" y="619519"/>
                <a:ext cx="251012" cy="251012"/>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nvGrpSpPr>
              <p:cNvPr id="56" name="Group 55"/>
              <p:cNvGrpSpPr/>
              <p:nvPr/>
            </p:nvGrpSpPr>
            <p:grpSpPr>
              <a:xfrm>
                <a:off x="7362254" y="6045511"/>
                <a:ext cx="381000" cy="736289"/>
                <a:chOff x="7362254" y="6045511"/>
                <a:chExt cx="381000" cy="736289"/>
              </a:xfrm>
            </p:grpSpPr>
            <p:grpSp>
              <p:nvGrpSpPr>
                <p:cNvPr id="22" name="Group 21"/>
                <p:cNvGrpSpPr/>
                <p:nvPr/>
              </p:nvGrpSpPr>
              <p:grpSpPr>
                <a:xfrm>
                  <a:off x="7362254" y="6400800"/>
                  <a:ext cx="381000" cy="381000"/>
                  <a:chOff x="7537066" y="3810000"/>
                  <a:chExt cx="381000" cy="381000"/>
                </a:xfrm>
              </p:grpSpPr>
              <p:sp>
                <p:nvSpPr>
                  <p:cNvPr id="23" name="Oval 22"/>
                  <p:cNvSpPr/>
                  <p:nvPr/>
                </p:nvSpPr>
                <p:spPr bwMode="auto">
                  <a:xfrm>
                    <a:off x="7605421" y="3886200"/>
                    <a:ext cx="244290" cy="244288"/>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4" name="Oval 23"/>
                  <p:cNvSpPr/>
                  <p:nvPr/>
                </p:nvSpPr>
                <p:spPr bwMode="auto">
                  <a:xfrm>
                    <a:off x="7537066" y="3810000"/>
                    <a:ext cx="381000" cy="381000"/>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cxnSp>
              <p:nvCxnSpPr>
                <p:cNvPr id="27" name="Straight Arrow Connector 26"/>
                <p:cNvCxnSpPr/>
                <p:nvPr/>
              </p:nvCxnSpPr>
              <p:spPr bwMode="auto">
                <a:xfrm>
                  <a:off x="7521608" y="6045511"/>
                  <a:ext cx="14348" cy="395348"/>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grpSp>
            <p:nvGrpSpPr>
              <p:cNvPr id="62" name="Group 61"/>
              <p:cNvGrpSpPr/>
              <p:nvPr/>
            </p:nvGrpSpPr>
            <p:grpSpPr>
              <a:xfrm>
                <a:off x="6629400" y="1157348"/>
                <a:ext cx="2560544" cy="609600"/>
                <a:chOff x="6629400" y="1157348"/>
                <a:chExt cx="2560544" cy="609600"/>
              </a:xfrm>
            </p:grpSpPr>
            <p:sp>
              <p:nvSpPr>
                <p:cNvPr id="19" name="Rounded Rectangle 18"/>
                <p:cNvSpPr/>
                <p:nvPr/>
              </p:nvSpPr>
              <p:spPr bwMode="auto">
                <a:xfrm>
                  <a:off x="6629400" y="1157348"/>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8" name="TextBox 27"/>
                <p:cNvSpPr txBox="1"/>
                <p:nvPr/>
              </p:nvSpPr>
              <p:spPr>
                <a:xfrm>
                  <a:off x="6781800" y="1306771"/>
                  <a:ext cx="2408144" cy="324312"/>
                </a:xfrm>
                <a:prstGeom prst="rect">
                  <a:avLst/>
                </a:prstGeom>
                <a:noFill/>
              </p:spPr>
              <p:txBody>
                <a:bodyPr wrap="square" rtlCol="0">
                  <a:spAutoFit/>
                </a:bodyPr>
                <a:lstStyle/>
                <a:p>
                  <a:r>
                    <a:rPr lang="en-US" sz="1200" dirty="0"/>
                    <a:t>Prompt for height</a:t>
                  </a:r>
                </a:p>
              </p:txBody>
            </p:sp>
          </p:grpSp>
          <p:grpSp>
            <p:nvGrpSpPr>
              <p:cNvPr id="67" name="Group 66"/>
              <p:cNvGrpSpPr/>
              <p:nvPr/>
            </p:nvGrpSpPr>
            <p:grpSpPr>
              <a:xfrm>
                <a:off x="6629399" y="2071748"/>
                <a:ext cx="2362870" cy="609600"/>
                <a:chOff x="6629399" y="2071748"/>
                <a:chExt cx="2362870" cy="609600"/>
              </a:xfrm>
            </p:grpSpPr>
            <p:sp>
              <p:nvSpPr>
                <p:cNvPr id="20" name="Rounded Rectangle 19"/>
                <p:cNvSpPr/>
                <p:nvPr/>
              </p:nvSpPr>
              <p:spPr bwMode="auto">
                <a:xfrm>
                  <a:off x="6629400" y="2071748"/>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9" name="TextBox 28"/>
                <p:cNvSpPr txBox="1"/>
                <p:nvPr/>
              </p:nvSpPr>
              <p:spPr>
                <a:xfrm>
                  <a:off x="6629399" y="2201347"/>
                  <a:ext cx="2362870" cy="339407"/>
                </a:xfrm>
                <a:prstGeom prst="rect">
                  <a:avLst/>
                </a:prstGeom>
                <a:noFill/>
              </p:spPr>
              <p:txBody>
                <a:bodyPr wrap="square" rtlCol="0">
                  <a:spAutoFit/>
                </a:bodyPr>
                <a:lstStyle/>
                <a:p>
                  <a:r>
                    <a:rPr lang="en-US" sz="1200" dirty="0"/>
                    <a:t>Get and store height</a:t>
                  </a:r>
                </a:p>
              </p:txBody>
            </p:sp>
          </p:grpSp>
          <p:grpSp>
            <p:nvGrpSpPr>
              <p:cNvPr id="63" name="Group 62"/>
              <p:cNvGrpSpPr/>
              <p:nvPr/>
            </p:nvGrpSpPr>
            <p:grpSpPr>
              <a:xfrm>
                <a:off x="6629400" y="2986148"/>
                <a:ext cx="2484344" cy="609600"/>
                <a:chOff x="6629400" y="2986148"/>
                <a:chExt cx="2484344" cy="609600"/>
              </a:xfrm>
            </p:grpSpPr>
            <p:sp>
              <p:nvSpPr>
                <p:cNvPr id="30" name="Rounded Rectangle 29"/>
                <p:cNvSpPr/>
                <p:nvPr/>
              </p:nvSpPr>
              <p:spPr bwMode="auto">
                <a:xfrm>
                  <a:off x="6629400" y="2986148"/>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1" name="TextBox 30"/>
                <p:cNvSpPr txBox="1"/>
                <p:nvPr/>
              </p:nvSpPr>
              <p:spPr>
                <a:xfrm>
                  <a:off x="6705600" y="3171044"/>
                  <a:ext cx="2408144" cy="324312"/>
                </a:xfrm>
                <a:prstGeom prst="rect">
                  <a:avLst/>
                </a:prstGeom>
                <a:noFill/>
              </p:spPr>
              <p:txBody>
                <a:bodyPr wrap="square" rtlCol="0">
                  <a:spAutoFit/>
                </a:bodyPr>
                <a:lstStyle/>
                <a:p>
                  <a:r>
                    <a:rPr lang="en-US" sz="1200" dirty="0"/>
                    <a:t>Prompt for weight</a:t>
                  </a:r>
                </a:p>
              </p:txBody>
            </p:sp>
          </p:grpSp>
          <p:grpSp>
            <p:nvGrpSpPr>
              <p:cNvPr id="64" name="Group 63"/>
              <p:cNvGrpSpPr/>
              <p:nvPr/>
            </p:nvGrpSpPr>
            <p:grpSpPr>
              <a:xfrm>
                <a:off x="6629400" y="3900548"/>
                <a:ext cx="2272980" cy="609600"/>
                <a:chOff x="6629400" y="3900548"/>
                <a:chExt cx="2272980" cy="609600"/>
              </a:xfrm>
            </p:grpSpPr>
            <p:sp>
              <p:nvSpPr>
                <p:cNvPr id="32" name="Rounded Rectangle 31"/>
                <p:cNvSpPr/>
                <p:nvPr/>
              </p:nvSpPr>
              <p:spPr bwMode="auto">
                <a:xfrm>
                  <a:off x="6629400" y="3900548"/>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3" name="TextBox 32"/>
                <p:cNvSpPr txBox="1"/>
                <p:nvPr/>
              </p:nvSpPr>
              <p:spPr>
                <a:xfrm>
                  <a:off x="6629400" y="4066946"/>
                  <a:ext cx="2272980" cy="339407"/>
                </a:xfrm>
                <a:prstGeom prst="rect">
                  <a:avLst/>
                </a:prstGeom>
                <a:noFill/>
              </p:spPr>
              <p:txBody>
                <a:bodyPr wrap="square" rtlCol="0">
                  <a:spAutoFit/>
                </a:bodyPr>
                <a:lstStyle/>
                <a:p>
                  <a:r>
                    <a:rPr lang="en-US" sz="1200" dirty="0"/>
                    <a:t>Get and store weight</a:t>
                  </a:r>
                </a:p>
              </p:txBody>
            </p:sp>
          </p:grpSp>
          <p:grpSp>
            <p:nvGrpSpPr>
              <p:cNvPr id="65" name="Group 64"/>
              <p:cNvGrpSpPr/>
              <p:nvPr/>
            </p:nvGrpSpPr>
            <p:grpSpPr>
              <a:xfrm>
                <a:off x="6593782" y="4724400"/>
                <a:ext cx="2712944" cy="609600"/>
                <a:chOff x="6593782" y="4724400"/>
                <a:chExt cx="2712944" cy="609600"/>
              </a:xfrm>
            </p:grpSpPr>
            <p:sp>
              <p:nvSpPr>
                <p:cNvPr id="47" name="Rounded Rectangle 46"/>
                <p:cNvSpPr/>
                <p:nvPr/>
              </p:nvSpPr>
              <p:spPr bwMode="auto">
                <a:xfrm>
                  <a:off x="6593782" y="4724400"/>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48" name="TextBox 47"/>
                <p:cNvSpPr txBox="1"/>
                <p:nvPr/>
              </p:nvSpPr>
              <p:spPr>
                <a:xfrm>
                  <a:off x="6898582" y="4890798"/>
                  <a:ext cx="2408144" cy="324312"/>
                </a:xfrm>
                <a:prstGeom prst="rect">
                  <a:avLst/>
                </a:prstGeom>
                <a:noFill/>
              </p:spPr>
              <p:txBody>
                <a:bodyPr wrap="square" rtlCol="0">
                  <a:spAutoFit/>
                </a:bodyPr>
                <a:lstStyle/>
                <a:p>
                  <a:r>
                    <a:rPr lang="en-US" sz="1200" dirty="0"/>
                    <a:t>Calculate BMI</a:t>
                  </a:r>
                </a:p>
              </p:txBody>
            </p:sp>
          </p:grpSp>
          <p:grpSp>
            <p:nvGrpSpPr>
              <p:cNvPr id="66" name="Group 65"/>
              <p:cNvGrpSpPr/>
              <p:nvPr/>
            </p:nvGrpSpPr>
            <p:grpSpPr>
              <a:xfrm>
                <a:off x="6583456" y="5562600"/>
                <a:ext cx="2712944" cy="609600"/>
                <a:chOff x="6583456" y="5562600"/>
                <a:chExt cx="2712944" cy="609600"/>
              </a:xfrm>
            </p:grpSpPr>
            <p:sp>
              <p:nvSpPr>
                <p:cNvPr id="50" name="Rounded Rectangle 49"/>
                <p:cNvSpPr/>
                <p:nvPr/>
              </p:nvSpPr>
              <p:spPr bwMode="auto">
                <a:xfrm>
                  <a:off x="6583456" y="5562600"/>
                  <a:ext cx="1905000"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51" name="TextBox 50"/>
                <p:cNvSpPr txBox="1"/>
                <p:nvPr/>
              </p:nvSpPr>
              <p:spPr>
                <a:xfrm>
                  <a:off x="6888256" y="5728998"/>
                  <a:ext cx="2408144" cy="324312"/>
                </a:xfrm>
                <a:prstGeom prst="rect">
                  <a:avLst/>
                </a:prstGeom>
                <a:noFill/>
              </p:spPr>
              <p:txBody>
                <a:bodyPr wrap="square" rtlCol="0">
                  <a:spAutoFit/>
                </a:bodyPr>
                <a:lstStyle/>
                <a:p>
                  <a:r>
                    <a:rPr lang="en-US" sz="1200" dirty="0"/>
                    <a:t>Display BMI</a:t>
                  </a:r>
                </a:p>
              </p:txBody>
            </p:sp>
          </p:grpSp>
        </p:grpSp>
        <p:cxnSp>
          <p:nvCxnSpPr>
            <p:cNvPr id="52" name="Straight Arrow Connector 51"/>
            <p:cNvCxnSpPr/>
            <p:nvPr/>
          </p:nvCxnSpPr>
          <p:spPr bwMode="auto">
            <a:xfrm flipH="1">
              <a:off x="7559068" y="3587564"/>
              <a:ext cx="1" cy="27339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53" name="Straight Arrow Connector 52"/>
            <p:cNvCxnSpPr/>
            <p:nvPr/>
          </p:nvCxnSpPr>
          <p:spPr bwMode="auto">
            <a:xfrm flipH="1">
              <a:off x="7580779" y="4493685"/>
              <a:ext cx="1" cy="27339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54" name="Straight Arrow Connector 53"/>
            <p:cNvCxnSpPr/>
            <p:nvPr/>
          </p:nvCxnSpPr>
          <p:spPr bwMode="auto">
            <a:xfrm flipH="1">
              <a:off x="7576596" y="5334000"/>
              <a:ext cx="1" cy="27339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pic>
        <p:nvPicPr>
          <p:cNvPr id="36" name="Picture 35"/>
          <p:cNvPicPr>
            <a:picLocks noChangeAspect="1"/>
          </p:cNvPicPr>
          <p:nvPr/>
        </p:nvPicPr>
        <p:blipFill>
          <a:blip r:embed="rId6"/>
          <a:stretch>
            <a:fillRect/>
          </a:stretch>
        </p:blipFill>
        <p:spPr>
          <a:xfrm>
            <a:off x="87809" y="1214338"/>
            <a:ext cx="6771182" cy="2858423"/>
          </a:xfrm>
          <a:prstGeom prst="rect">
            <a:avLst/>
          </a:prstGeom>
          <a:ln>
            <a:solidFill>
              <a:schemeClr val="tx1"/>
            </a:solidFill>
          </a:ln>
        </p:spPr>
      </p:pic>
      <p:pic>
        <p:nvPicPr>
          <p:cNvPr id="4" name="Audio 3">
            <a:hlinkClick r:id="" action="ppaction://media"/>
            <a:extLst>
              <a:ext uri="{FF2B5EF4-FFF2-40B4-BE49-F238E27FC236}">
                <a16:creationId xmlns:a16="http://schemas.microsoft.com/office/drawing/2014/main" id="{5FAD530E-6916-4030-807B-59D3E1F328D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517313498"/>
      </p:ext>
    </p:extLst>
  </p:cSld>
  <p:clrMapOvr>
    <a:masterClrMapping/>
  </p:clrMapOvr>
  <p:transition spd="slow" advTm="28781">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wipe(up)">
                                      <p:cBhvr>
                                        <p:cTn id="11" dur="10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Selection Structures</a:t>
            </a:r>
          </a:p>
        </p:txBody>
      </p:sp>
      <p:pic>
        <p:nvPicPr>
          <p:cNvPr id="2" name="Audio 1">
            <a:hlinkClick r:id="" action="ppaction://media"/>
            <a:extLst>
              <a:ext uri="{FF2B5EF4-FFF2-40B4-BE49-F238E27FC236}">
                <a16:creationId xmlns:a16="http://schemas.microsoft.com/office/drawing/2014/main" id="{E4C3509D-F766-4861-AE40-0807E957DF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094393297"/>
      </p:ext>
    </p:extLst>
  </p:cSld>
  <p:clrMapOvr>
    <a:masterClrMapping/>
  </p:clrMapOvr>
  <p:transition spd="slow" advTm="10618">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Selection Structures</a:t>
            </a:r>
            <a:endParaRPr lang="en-SG" dirty="0"/>
          </a:p>
        </p:txBody>
      </p:sp>
      <p:sp>
        <p:nvSpPr>
          <p:cNvPr id="3" name="Content Placeholder 2"/>
          <p:cNvSpPr>
            <a:spLocks noGrp="1"/>
          </p:cNvSpPr>
          <p:nvPr>
            <p:ph idx="1"/>
          </p:nvPr>
        </p:nvSpPr>
        <p:spPr>
          <a:xfrm>
            <a:off x="381000" y="457200"/>
            <a:ext cx="8153400" cy="5181600"/>
          </a:xfrm>
        </p:spPr>
        <p:txBody>
          <a:bodyPr/>
          <a:lstStyle/>
          <a:p>
            <a:pPr marL="0" indent="0">
              <a:buNone/>
            </a:pPr>
            <a:endParaRPr lang="en-US" sz="2400" dirty="0">
              <a:solidFill>
                <a:srgbClr val="C00000"/>
              </a:solidFill>
              <a:latin typeface="Arial" panose="020B0604020202020204" pitchFamily="34" charset="0"/>
              <a:cs typeface="Arial" panose="020B0604020202020204" pitchFamily="34" charset="0"/>
            </a:endParaRPr>
          </a:p>
          <a:p>
            <a:r>
              <a:rPr lang="en-US" dirty="0">
                <a:solidFill>
                  <a:srgbClr val="FF0000"/>
                </a:solidFill>
                <a:cs typeface="Arial" panose="020B0604020202020204" pitchFamily="34" charset="0"/>
              </a:rPr>
              <a:t>Selection</a:t>
            </a:r>
            <a:r>
              <a:rPr lang="en-US" dirty="0">
                <a:cs typeface="Arial" panose="020B0604020202020204" pitchFamily="34" charset="0"/>
              </a:rPr>
              <a:t> structures/statements allow selection</a:t>
            </a:r>
            <a:r>
              <a:rPr lang="en-US" dirty="0">
                <a:solidFill>
                  <a:srgbClr val="0000FF"/>
                </a:solidFill>
                <a:cs typeface="Arial" panose="020B0604020202020204" pitchFamily="34" charset="0"/>
              </a:rPr>
              <a:t> </a:t>
            </a:r>
            <a:r>
              <a:rPr lang="en-US" dirty="0">
                <a:cs typeface="Arial" panose="020B0604020202020204" pitchFamily="34" charset="0"/>
              </a:rPr>
              <a:t>among </a:t>
            </a:r>
            <a:r>
              <a:rPr lang="en-US" dirty="0">
                <a:solidFill>
                  <a:srgbClr val="0000FF"/>
                </a:solidFill>
                <a:cs typeface="Arial" panose="020B0604020202020204" pitchFamily="34" charset="0"/>
              </a:rPr>
              <a:t>alternative courses </a:t>
            </a:r>
            <a:r>
              <a:rPr lang="en-US" dirty="0">
                <a:cs typeface="Arial" panose="020B0604020202020204" pitchFamily="34" charset="0"/>
              </a:rPr>
              <a:t>of action</a:t>
            </a:r>
          </a:p>
          <a:p>
            <a:endParaRPr lang="en-US" dirty="0">
              <a:cs typeface="Arial" panose="020B0604020202020204" pitchFamily="34" charset="0"/>
            </a:endParaRPr>
          </a:p>
          <a:p>
            <a:r>
              <a:rPr lang="en-US" dirty="0">
                <a:cs typeface="Arial" panose="020B0604020202020204" pitchFamily="34" charset="0"/>
              </a:rPr>
              <a:t>3 types of selection statements:</a:t>
            </a:r>
          </a:p>
          <a:p>
            <a:pPr marL="685800">
              <a:buFont typeface="Wingdings" panose="05000000000000000000" pitchFamily="2" charset="2"/>
              <a:buChar char="ü"/>
            </a:pPr>
            <a:r>
              <a:rPr lang="en-US" sz="2400" dirty="0">
                <a:solidFill>
                  <a:srgbClr val="C00000"/>
                </a:solidFill>
                <a:cs typeface="Arial" panose="020B0604020202020204" pitchFamily="34" charset="0"/>
              </a:rPr>
              <a:t>if                    -- Single-Selection </a:t>
            </a:r>
            <a:r>
              <a:rPr lang="en-US" sz="2400" dirty="0">
                <a:cs typeface="Arial" panose="020B0604020202020204" pitchFamily="34" charset="0"/>
              </a:rPr>
              <a:t>statement </a:t>
            </a:r>
          </a:p>
          <a:p>
            <a:pPr marL="685800">
              <a:buFont typeface="Wingdings" panose="05000000000000000000" pitchFamily="2" charset="2"/>
              <a:buChar char="ü"/>
            </a:pPr>
            <a:r>
              <a:rPr lang="en-US" sz="2400" dirty="0">
                <a:solidFill>
                  <a:srgbClr val="C00000"/>
                </a:solidFill>
                <a:cs typeface="Arial" panose="020B0604020202020204" pitchFamily="34" charset="0"/>
              </a:rPr>
              <a:t>if…else          -- Double-Selection </a:t>
            </a:r>
            <a:r>
              <a:rPr lang="en-US" sz="2400" dirty="0">
                <a:cs typeface="Arial" panose="020B0604020202020204" pitchFamily="34" charset="0"/>
              </a:rPr>
              <a:t>statement</a:t>
            </a:r>
          </a:p>
          <a:p>
            <a:pPr marL="685800">
              <a:buFont typeface="Wingdings" panose="05000000000000000000" pitchFamily="2" charset="2"/>
              <a:buChar char="ü"/>
            </a:pPr>
            <a:r>
              <a:rPr lang="en-US" sz="2400" dirty="0">
                <a:solidFill>
                  <a:srgbClr val="C00000"/>
                </a:solidFill>
                <a:cs typeface="Arial" panose="020B0604020202020204" pitchFamily="34" charset="0"/>
              </a:rPr>
              <a:t>if…</a:t>
            </a:r>
            <a:r>
              <a:rPr lang="en-US" sz="2400" dirty="0" err="1">
                <a:solidFill>
                  <a:srgbClr val="C00000"/>
                </a:solidFill>
                <a:cs typeface="Arial" panose="020B0604020202020204" pitchFamily="34" charset="0"/>
              </a:rPr>
              <a:t>elif</a:t>
            </a:r>
            <a:r>
              <a:rPr lang="en-US" sz="2400" dirty="0">
                <a:solidFill>
                  <a:srgbClr val="C00000"/>
                </a:solidFill>
                <a:cs typeface="Arial" panose="020B0604020202020204" pitchFamily="34" charset="0"/>
              </a:rPr>
              <a:t>…else  -- Multiway-Selection </a:t>
            </a:r>
            <a:r>
              <a:rPr lang="en-US" sz="2400" dirty="0">
                <a:cs typeface="Arial" panose="020B0604020202020204" pitchFamily="34" charset="0"/>
              </a:rPr>
              <a:t>statement</a:t>
            </a:r>
            <a:endParaRPr lang="en-SG" sz="2400" dirty="0">
              <a:cs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16393D24-5A42-446A-BBA5-B19075CA808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148789367"/>
      </p:ext>
    </p:extLst>
  </p:cSld>
  <p:clrMapOvr>
    <a:masterClrMapping/>
  </p:clrMapOvr>
  <p:transition spd="slow" advTm="97436">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500"/>
                                        <p:tgtEl>
                                          <p:spTgt spid="3">
                                            <p:txEl>
                                              <p:pRg st="4" end="4"/>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a:t>
            </a:r>
            <a:r>
              <a:rPr lang="en-US" dirty="0"/>
              <a:t> Single-Selection Statement</a:t>
            </a:r>
            <a:endParaRPr lang="en-SG" dirty="0"/>
          </a:p>
        </p:txBody>
      </p:sp>
      <p:sp>
        <p:nvSpPr>
          <p:cNvPr id="3" name="Content Placeholder 2"/>
          <p:cNvSpPr>
            <a:spLocks noGrp="1"/>
          </p:cNvSpPr>
          <p:nvPr>
            <p:ph idx="1"/>
          </p:nvPr>
        </p:nvSpPr>
        <p:spPr>
          <a:xfrm>
            <a:off x="381000" y="838200"/>
            <a:ext cx="8153400" cy="5181600"/>
          </a:xfrm>
        </p:spPr>
        <p:txBody>
          <a:bodyPr/>
          <a:lstStyle/>
          <a:p>
            <a:pPr algn="just"/>
            <a:r>
              <a:rPr lang="en-US" dirty="0">
                <a:cs typeface="Arial" panose="020B0604020202020204" pitchFamily="34" charset="0"/>
              </a:rPr>
              <a:t>Either </a:t>
            </a:r>
            <a:r>
              <a:rPr lang="en-US" dirty="0">
                <a:solidFill>
                  <a:srgbClr val="0000FF"/>
                </a:solidFill>
                <a:cs typeface="Arial" panose="020B0604020202020204" pitchFamily="34" charset="0"/>
              </a:rPr>
              <a:t>selects or ignores the action </a:t>
            </a:r>
            <a:r>
              <a:rPr lang="en-US" dirty="0">
                <a:cs typeface="Arial" panose="020B0604020202020204" pitchFamily="34" charset="0"/>
              </a:rPr>
              <a:t>depending on whether the condition is True</a:t>
            </a:r>
          </a:p>
          <a:p>
            <a:pPr algn="just"/>
            <a:r>
              <a:rPr lang="en-US" dirty="0">
                <a:solidFill>
                  <a:srgbClr val="C00000"/>
                </a:solidFill>
                <a:cs typeface="Arial" panose="020B0604020202020204" pitchFamily="34" charset="0"/>
              </a:rPr>
              <a:t>Condition </a:t>
            </a:r>
            <a:r>
              <a:rPr lang="en-US" dirty="0">
                <a:cs typeface="Arial" panose="020B0604020202020204" pitchFamily="34" charset="0"/>
              </a:rPr>
              <a:t>evaluates to </a:t>
            </a:r>
            <a:r>
              <a:rPr lang="en-US" dirty="0" err="1">
                <a:cs typeface="Arial" panose="020B0604020202020204" pitchFamily="34" charset="0"/>
              </a:rPr>
              <a:t>boolean</a:t>
            </a:r>
            <a:r>
              <a:rPr lang="en-US" dirty="0">
                <a:solidFill>
                  <a:srgbClr val="C00000"/>
                </a:solidFill>
                <a:cs typeface="Arial" panose="020B0604020202020204" pitchFamily="34" charset="0"/>
              </a:rPr>
              <a:t> true </a:t>
            </a:r>
            <a:r>
              <a:rPr lang="en-US" dirty="0">
                <a:cs typeface="Arial" panose="020B0604020202020204" pitchFamily="34" charset="0"/>
              </a:rPr>
              <a:t>or</a:t>
            </a:r>
            <a:r>
              <a:rPr lang="en-US" dirty="0">
                <a:solidFill>
                  <a:srgbClr val="C00000"/>
                </a:solidFill>
                <a:cs typeface="Arial" panose="020B0604020202020204" pitchFamily="34" charset="0"/>
              </a:rPr>
              <a:t> false</a:t>
            </a:r>
          </a:p>
          <a:p>
            <a:pPr algn="just"/>
            <a:r>
              <a:rPr lang="en-US" dirty="0">
                <a:cs typeface="Arial" panose="020B0604020202020204" pitchFamily="34" charset="0"/>
              </a:rPr>
              <a:t>General format:</a:t>
            </a:r>
          </a:p>
        </p:txBody>
      </p:sp>
      <p:sp>
        <p:nvSpPr>
          <p:cNvPr id="20" name="TextBox 19"/>
          <p:cNvSpPr txBox="1"/>
          <p:nvPr/>
        </p:nvSpPr>
        <p:spPr>
          <a:xfrm>
            <a:off x="4808437" y="3522810"/>
            <a:ext cx="3810000" cy="830997"/>
          </a:xfrm>
          <a:prstGeom prst="rect">
            <a:avLst/>
          </a:prstGeom>
          <a:solidFill>
            <a:schemeClr val="bg1"/>
          </a:solidFill>
          <a:ln>
            <a:solidFill>
              <a:schemeClr val="tx1"/>
            </a:solidFill>
          </a:ln>
        </p:spPr>
        <p:txBody>
          <a:bodyPr wrap="square" rtlCol="0">
            <a:spAutoFit/>
          </a:bodyPr>
          <a:lstStyle/>
          <a:p>
            <a:r>
              <a:rPr lang="en-US" sz="2000" b="1" dirty="0">
                <a:solidFill>
                  <a:srgbClr val="0000FF"/>
                </a:solidFill>
              </a:rPr>
              <a:t>   </a:t>
            </a:r>
            <a:r>
              <a:rPr lang="en-US" sz="2400" b="1" dirty="0">
                <a:solidFill>
                  <a:srgbClr val="0000FF"/>
                </a:solidFill>
                <a:latin typeface="Calibri" panose="020F0502020204030204" pitchFamily="34" charset="0"/>
                <a:cs typeface="Calibri" panose="020F0502020204030204" pitchFamily="34" charset="0"/>
              </a:rPr>
              <a:t>if </a:t>
            </a:r>
            <a:r>
              <a:rPr lang="en-US" sz="2400" b="1" i="1" dirty="0">
                <a:solidFill>
                  <a:srgbClr val="0000FF"/>
                </a:solidFill>
                <a:latin typeface="Calibri" panose="020F0502020204030204" pitchFamily="34" charset="0"/>
                <a:cs typeface="Calibri" panose="020F0502020204030204" pitchFamily="34" charset="0"/>
              </a:rPr>
              <a:t>condition</a:t>
            </a:r>
            <a:r>
              <a:rPr lang="en-US" sz="2400" b="1" dirty="0">
                <a:solidFill>
                  <a:srgbClr val="0000FF"/>
                </a:solidFill>
                <a:latin typeface="Calibri" panose="020F0502020204030204" pitchFamily="34" charset="0"/>
                <a:cs typeface="Calibri" panose="020F0502020204030204" pitchFamily="34" charset="0"/>
              </a:rPr>
              <a:t>:</a:t>
            </a:r>
            <a:endParaRPr lang="en-SG" sz="2400" b="1" dirty="0">
              <a:solidFill>
                <a:srgbClr val="0000FF"/>
              </a:solidFill>
              <a:latin typeface="Calibri" panose="020F0502020204030204" pitchFamily="34" charset="0"/>
              <a:cs typeface="Calibri" panose="020F0502020204030204" pitchFamily="34" charset="0"/>
            </a:endParaRPr>
          </a:p>
          <a:p>
            <a:r>
              <a:rPr lang="en-US" sz="2400" b="1" i="1" dirty="0">
                <a:solidFill>
                  <a:srgbClr val="0000FF"/>
                </a:solidFill>
                <a:latin typeface="Calibri" panose="020F0502020204030204" pitchFamily="34" charset="0"/>
                <a:cs typeface="Calibri" panose="020F0502020204030204" pitchFamily="34" charset="0"/>
              </a:rPr>
              <a:t>      </a:t>
            </a:r>
            <a:r>
              <a:rPr lang="en-US" sz="2400" b="1" i="1" dirty="0" err="1">
                <a:solidFill>
                  <a:srgbClr val="0000FF"/>
                </a:solidFill>
                <a:latin typeface="Calibri" panose="020F0502020204030204" pitchFamily="34" charset="0"/>
                <a:cs typeface="Calibri" panose="020F0502020204030204" pitchFamily="34" charset="0"/>
              </a:rPr>
              <a:t>true_statement</a:t>
            </a:r>
            <a:endParaRPr lang="en-SG" sz="2400" b="1" dirty="0">
              <a:solidFill>
                <a:srgbClr val="0000FF"/>
              </a:solidFill>
              <a:latin typeface="Calibri" panose="020F0502020204030204" pitchFamily="34" charset="0"/>
              <a:cs typeface="Calibri" panose="020F0502020204030204" pitchFamily="34" charset="0"/>
            </a:endParaRPr>
          </a:p>
        </p:txBody>
      </p:sp>
      <p:grpSp>
        <p:nvGrpSpPr>
          <p:cNvPr id="9" name="Group 8">
            <a:extLst>
              <a:ext uri="{FF2B5EF4-FFF2-40B4-BE49-F238E27FC236}">
                <a16:creationId xmlns:a16="http://schemas.microsoft.com/office/drawing/2014/main" id="{A592C05E-36AC-4B57-B5C7-89044EFF5894}"/>
              </a:ext>
            </a:extLst>
          </p:cNvPr>
          <p:cNvGrpSpPr/>
          <p:nvPr/>
        </p:nvGrpSpPr>
        <p:grpSpPr>
          <a:xfrm>
            <a:off x="1103239" y="2895600"/>
            <a:ext cx="3083532" cy="2819400"/>
            <a:chOff x="1103239" y="2895600"/>
            <a:chExt cx="3083532" cy="2819400"/>
          </a:xfrm>
        </p:grpSpPr>
        <p:sp>
          <p:nvSpPr>
            <p:cNvPr id="24" name="AutoShape 125"/>
            <p:cNvSpPr>
              <a:spLocks noChangeArrowheads="1"/>
            </p:cNvSpPr>
            <p:nvPr/>
          </p:nvSpPr>
          <p:spPr bwMode="auto">
            <a:xfrm>
              <a:off x="1103239" y="3467656"/>
              <a:ext cx="1988752" cy="496710"/>
            </a:xfrm>
            <a:prstGeom prst="flowChartDecision">
              <a:avLst/>
            </a:prstGeom>
            <a:solidFill>
              <a:srgbClr val="CCECFF"/>
            </a:solidFill>
            <a:ln w="9525">
              <a:solidFill>
                <a:srgbClr val="000000"/>
              </a:solidFill>
              <a:miter lim="800000"/>
              <a:headEnd/>
              <a:tailEnd/>
            </a:ln>
            <a:extLst/>
          </p:spPr>
          <p:txBody>
            <a:bodyPr rot="0" vert="horz" wrap="square" lIns="91440" tIns="45720" rIns="91440" bIns="45720" anchor="t" anchorCtr="0" upright="1">
              <a:noAutofit/>
            </a:bodyPr>
            <a:lstStyle/>
            <a:p>
              <a:endParaRPr lang="en-SG"/>
            </a:p>
          </p:txBody>
        </p:sp>
        <p:sp>
          <p:nvSpPr>
            <p:cNvPr id="25" name="Text Box 124"/>
            <p:cNvSpPr txBox="1">
              <a:spLocks noChangeArrowheads="1"/>
            </p:cNvSpPr>
            <p:nvPr/>
          </p:nvSpPr>
          <p:spPr bwMode="auto">
            <a:xfrm>
              <a:off x="1596371" y="3539056"/>
              <a:ext cx="1160106" cy="331140"/>
            </a:xfrm>
            <a:prstGeom prst="rect">
              <a:avLst/>
            </a:prstGeom>
            <a:noFill/>
            <a:ln>
              <a:noFill/>
            </a:ln>
            <a:extLst/>
          </p:spPr>
          <p:txBody>
            <a:bodyPr rot="0" vert="horz" wrap="square" lIns="91440" tIns="45720" rIns="91440" bIns="45720" anchor="t" anchorCtr="0" upright="1">
              <a:noAutofit/>
            </a:bodyPr>
            <a:lstStyle/>
            <a:p>
              <a:pPr marL="0" marR="0">
                <a:spcBef>
                  <a:spcPts val="0"/>
                </a:spcBef>
                <a:spcAft>
                  <a:spcPts val="0"/>
                </a:spcAft>
              </a:pPr>
              <a:r>
                <a:rPr lang="en-SG" sz="1400" dirty="0">
                  <a:effectLst/>
                  <a:ea typeface="Verdana" panose="020B0604030504040204" pitchFamily="34" charset="0"/>
                  <a:cs typeface="Verdana" panose="020B0604030504040204" pitchFamily="34" charset="0"/>
                </a:rPr>
                <a:t>condition</a:t>
              </a:r>
            </a:p>
          </p:txBody>
        </p:sp>
        <p:cxnSp>
          <p:nvCxnSpPr>
            <p:cNvPr id="26" name="Line 126"/>
            <p:cNvCxnSpPr/>
            <p:nvPr/>
          </p:nvCxnSpPr>
          <p:spPr bwMode="auto">
            <a:xfrm>
              <a:off x="3094118" y="3722650"/>
              <a:ext cx="1004886" cy="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27" name="Line 129"/>
            <p:cNvCxnSpPr/>
            <p:nvPr/>
          </p:nvCxnSpPr>
          <p:spPr bwMode="auto">
            <a:xfrm>
              <a:off x="2113993" y="4821989"/>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28" name="Line 130"/>
            <p:cNvCxnSpPr/>
            <p:nvPr/>
          </p:nvCxnSpPr>
          <p:spPr bwMode="auto">
            <a:xfrm>
              <a:off x="4094662" y="3722650"/>
              <a:ext cx="0" cy="1571792"/>
            </a:xfrm>
            <a:prstGeom prst="line">
              <a:avLst/>
            </a:prstGeom>
            <a:noFill/>
            <a:ln w="9525">
              <a:solidFill>
                <a:srgbClr val="000000"/>
              </a:solidFill>
              <a:round/>
              <a:headEnd/>
              <a:tailEnd type="none" w="lg" len="med"/>
            </a:ln>
            <a:extLst>
              <a:ext uri="{909E8E84-426E-40DD-AFC4-6F175D3DCCD1}">
                <a14:hiddenFill xmlns:a14="http://schemas.microsoft.com/office/drawing/2010/main">
                  <a:noFill/>
                </a14:hiddenFill>
              </a:ext>
            </a:extLst>
          </p:spPr>
        </p:cxnSp>
        <p:cxnSp>
          <p:nvCxnSpPr>
            <p:cNvPr id="29" name="Line 131"/>
            <p:cNvCxnSpPr/>
            <p:nvPr/>
          </p:nvCxnSpPr>
          <p:spPr bwMode="auto">
            <a:xfrm flipH="1">
              <a:off x="2226299" y="5298267"/>
              <a:ext cx="1869087" cy="0"/>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cxnSp>
          <p:nvCxnSpPr>
            <p:cNvPr id="30" name="Line 133"/>
            <p:cNvCxnSpPr/>
            <p:nvPr/>
          </p:nvCxnSpPr>
          <p:spPr bwMode="auto">
            <a:xfrm>
              <a:off x="2083364" y="3109798"/>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1" name="Text Box 134"/>
            <p:cNvSpPr txBox="1">
              <a:spLocks noChangeArrowheads="1"/>
            </p:cNvSpPr>
            <p:nvPr/>
          </p:nvSpPr>
          <p:spPr bwMode="auto">
            <a:xfrm>
              <a:off x="1543320" y="3984736"/>
              <a:ext cx="728538"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ffectLst/>
                  <a:ea typeface="Verdana" panose="020B0604030504040204" pitchFamily="34" charset="0"/>
                  <a:cs typeface="Verdana" panose="020B0604030504040204" pitchFamily="34" charset="0"/>
                </a:rPr>
                <a:t>true</a:t>
              </a:r>
            </a:p>
          </p:txBody>
        </p:sp>
        <p:sp>
          <p:nvSpPr>
            <p:cNvPr id="32" name="Text Box 135"/>
            <p:cNvSpPr txBox="1">
              <a:spLocks noChangeArrowheads="1"/>
            </p:cNvSpPr>
            <p:nvPr/>
          </p:nvSpPr>
          <p:spPr bwMode="auto">
            <a:xfrm>
              <a:off x="3298310" y="3446391"/>
              <a:ext cx="888461" cy="306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400" dirty="0">
                  <a:ea typeface="Verdana" panose="020B0604030504040204" pitchFamily="34" charset="0"/>
                  <a:cs typeface="Verdana" panose="020B0604030504040204" pitchFamily="34" charset="0"/>
                </a:rPr>
                <a:t>false</a:t>
              </a:r>
            </a:p>
          </p:txBody>
        </p:sp>
        <p:sp>
          <p:nvSpPr>
            <p:cNvPr id="33" name="Oval 32"/>
            <p:cNvSpPr>
              <a:spLocks noChangeArrowheads="1"/>
            </p:cNvSpPr>
            <p:nvPr/>
          </p:nvSpPr>
          <p:spPr bwMode="auto">
            <a:xfrm>
              <a:off x="1981268" y="2895600"/>
              <a:ext cx="212701" cy="212496"/>
            </a:xfrm>
            <a:prstGeom prst="ellipse">
              <a:avLst/>
            </a:prstGeom>
            <a:solidFill>
              <a:schemeClr val="tx1"/>
            </a:solidFill>
            <a:ln w="12700">
              <a:solidFill>
                <a:srgbClr val="000000"/>
              </a:solidFill>
              <a:round/>
              <a:headEnd/>
              <a:tailEnd/>
            </a:ln>
            <a:effectLst/>
            <a:extLst/>
          </p:spPr>
          <p:txBody>
            <a:bodyPr rot="0" vert="horz" wrap="square" lIns="91440" tIns="45720" rIns="91440" bIns="45720" anchor="ctr" anchorCtr="0" upright="1">
              <a:noAutofit/>
            </a:bodyPr>
            <a:lstStyle/>
            <a:p>
              <a:endParaRPr lang="en-SG"/>
            </a:p>
          </p:txBody>
        </p:sp>
        <p:cxnSp>
          <p:nvCxnSpPr>
            <p:cNvPr id="34" name="Line 133"/>
            <p:cNvCxnSpPr/>
            <p:nvPr/>
          </p:nvCxnSpPr>
          <p:spPr bwMode="auto">
            <a:xfrm>
              <a:off x="2103783" y="3977648"/>
              <a:ext cx="0" cy="357807"/>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6" name="Rounded Rectangle 35"/>
            <p:cNvSpPr/>
            <p:nvPr/>
          </p:nvSpPr>
          <p:spPr bwMode="auto">
            <a:xfrm>
              <a:off x="1231765" y="4381888"/>
              <a:ext cx="1784724" cy="466585"/>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7" name="TextBox 36"/>
            <p:cNvSpPr txBox="1"/>
            <p:nvPr/>
          </p:nvSpPr>
          <p:spPr>
            <a:xfrm>
              <a:off x="1432005" y="4456679"/>
              <a:ext cx="2408144" cy="307777"/>
            </a:xfrm>
            <a:prstGeom prst="rect">
              <a:avLst/>
            </a:prstGeom>
            <a:noFill/>
          </p:spPr>
          <p:txBody>
            <a:bodyPr wrap="square" rtlCol="0">
              <a:spAutoFit/>
            </a:bodyPr>
            <a:lstStyle/>
            <a:p>
              <a:r>
                <a:rPr lang="en-US" sz="1400" dirty="0"/>
                <a:t>Do Something</a:t>
              </a:r>
            </a:p>
          </p:txBody>
        </p:sp>
        <p:cxnSp>
          <p:nvCxnSpPr>
            <p:cNvPr id="23" name="Line 151"/>
            <p:cNvCxnSpPr/>
            <p:nvPr/>
          </p:nvCxnSpPr>
          <p:spPr bwMode="auto">
            <a:xfrm>
              <a:off x="2117805" y="5366869"/>
              <a:ext cx="0" cy="348131"/>
            </a:xfrm>
            <a:prstGeom prst="line">
              <a:avLst/>
            </a:prstGeom>
            <a:noFill/>
            <a:ln w="9525">
              <a:solidFill>
                <a:srgbClr val="000000"/>
              </a:solidFill>
              <a:round/>
              <a:headEnd/>
              <a:tailEnd type="arrow" w="lg" len="med"/>
            </a:ln>
            <a:extLst>
              <a:ext uri="{909E8E84-426E-40DD-AFC4-6F175D3DCCD1}">
                <a14:hiddenFill xmlns:a14="http://schemas.microsoft.com/office/drawing/2010/main">
                  <a:noFill/>
                </a14:hiddenFill>
              </a:ext>
            </a:extLst>
          </p:spPr>
        </p:cxnSp>
        <p:sp>
          <p:nvSpPr>
            <p:cNvPr id="35" name="Oval 34"/>
            <p:cNvSpPr/>
            <p:nvPr/>
          </p:nvSpPr>
          <p:spPr bwMode="auto">
            <a:xfrm>
              <a:off x="2021007" y="5190232"/>
              <a:ext cx="187073" cy="187073"/>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pic>
        <p:nvPicPr>
          <p:cNvPr id="10" name="Audio 9">
            <a:hlinkClick r:id="" action="ppaction://media"/>
            <a:extLst>
              <a:ext uri="{FF2B5EF4-FFF2-40B4-BE49-F238E27FC236}">
                <a16:creationId xmlns:a16="http://schemas.microsoft.com/office/drawing/2014/main" id="{48A016B7-F4BD-45B7-B2CA-714C29DD143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372445536"/>
      </p:ext>
    </p:extLst>
  </p:cSld>
  <p:clrMapOvr>
    <a:masterClrMapping/>
  </p:clrMapOvr>
  <p:transition spd="slow" advTm="50348">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10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10"/>
                </p:tgtEl>
              </p:cMediaNode>
            </p:audio>
          </p:childTnLst>
        </p:cTn>
      </p:par>
    </p:tnLst>
    <p:bldLst>
      <p:bldP spid="2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endParaRPr lang="en-SG" dirty="0"/>
          </a:p>
        </p:txBody>
      </p:sp>
      <p:sp>
        <p:nvSpPr>
          <p:cNvPr id="3" name="Content Placeholder 2"/>
          <p:cNvSpPr>
            <a:spLocks noGrp="1"/>
          </p:cNvSpPr>
          <p:nvPr>
            <p:ph idx="1"/>
          </p:nvPr>
        </p:nvSpPr>
        <p:spPr/>
        <p:txBody>
          <a:bodyPr/>
          <a:lstStyle/>
          <a:p>
            <a:pPr marL="0" indent="0">
              <a:buNone/>
            </a:pPr>
            <a:r>
              <a:rPr lang="en-US" dirty="0"/>
              <a:t>We say that someone has a fever when his temperature is higher than 37.5 </a:t>
            </a:r>
            <a:r>
              <a:rPr lang="en-US" baseline="30000" dirty="0"/>
              <a:t>0</a:t>
            </a:r>
            <a:r>
              <a:rPr lang="en-US" dirty="0"/>
              <a:t>C.</a:t>
            </a:r>
          </a:p>
        </p:txBody>
      </p:sp>
      <p:grpSp>
        <p:nvGrpSpPr>
          <p:cNvPr id="4" name="Group 3"/>
          <p:cNvGrpSpPr/>
          <p:nvPr/>
        </p:nvGrpSpPr>
        <p:grpSpPr>
          <a:xfrm>
            <a:off x="1216710" y="2031802"/>
            <a:ext cx="4505986" cy="3596120"/>
            <a:chOff x="1216710" y="2031802"/>
            <a:chExt cx="4505986" cy="3596120"/>
          </a:xfrm>
        </p:grpSpPr>
        <p:cxnSp>
          <p:nvCxnSpPr>
            <p:cNvPr id="6" name="Straight Arrow Connector 5"/>
            <p:cNvCxnSpPr>
              <a:stCxn id="9" idx="4"/>
              <a:endCxn id="16" idx="0"/>
            </p:cNvCxnSpPr>
            <p:nvPr/>
          </p:nvCxnSpPr>
          <p:spPr bwMode="auto">
            <a:xfrm>
              <a:off x="2267349" y="2236660"/>
              <a:ext cx="1" cy="239262"/>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7" name="Straight Arrow Connector 6"/>
            <p:cNvCxnSpPr/>
            <p:nvPr/>
          </p:nvCxnSpPr>
          <p:spPr bwMode="auto">
            <a:xfrm flipH="1">
              <a:off x="2264360" y="2987988"/>
              <a:ext cx="1" cy="22312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cxnSp>
          <p:nvCxnSpPr>
            <p:cNvPr id="8" name="Straight Arrow Connector 7"/>
            <p:cNvCxnSpPr/>
            <p:nvPr/>
          </p:nvCxnSpPr>
          <p:spPr bwMode="auto">
            <a:xfrm flipH="1">
              <a:off x="2264360" y="3713905"/>
              <a:ext cx="1" cy="223125"/>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sp>
          <p:nvSpPr>
            <p:cNvPr id="9" name="Oval 8"/>
            <p:cNvSpPr/>
            <p:nvPr/>
          </p:nvSpPr>
          <p:spPr bwMode="auto">
            <a:xfrm>
              <a:off x="2160153" y="2031802"/>
              <a:ext cx="214392" cy="204858"/>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nvGrpSpPr>
            <p:cNvPr id="15" name="Group 14"/>
            <p:cNvGrpSpPr/>
            <p:nvPr/>
          </p:nvGrpSpPr>
          <p:grpSpPr>
            <a:xfrm>
              <a:off x="1258272" y="2475922"/>
              <a:ext cx="2186993" cy="497511"/>
              <a:chOff x="6629400" y="1157348"/>
              <a:chExt cx="2560544" cy="609600"/>
            </a:xfrm>
          </p:grpSpPr>
          <p:sp>
            <p:nvSpPr>
              <p:cNvPr id="16" name="Rounded Rectangle 15"/>
              <p:cNvSpPr/>
              <p:nvPr/>
            </p:nvSpPr>
            <p:spPr bwMode="auto">
              <a:xfrm>
                <a:off x="6629400" y="1157348"/>
                <a:ext cx="2362869"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17" name="TextBox 16"/>
              <p:cNvSpPr txBox="1"/>
              <p:nvPr/>
            </p:nvSpPr>
            <p:spPr>
              <a:xfrm>
                <a:off x="6781800" y="1306771"/>
                <a:ext cx="2408144" cy="339407"/>
              </a:xfrm>
              <a:prstGeom prst="rect">
                <a:avLst/>
              </a:prstGeom>
              <a:noFill/>
            </p:spPr>
            <p:txBody>
              <a:bodyPr wrap="square" rtlCol="0">
                <a:spAutoFit/>
              </a:bodyPr>
              <a:lstStyle/>
              <a:p>
                <a:r>
                  <a:rPr lang="en-US" sz="1200" dirty="0"/>
                  <a:t>Prompt for temperature</a:t>
                </a:r>
              </a:p>
            </p:txBody>
          </p:sp>
        </p:grpSp>
        <p:grpSp>
          <p:nvGrpSpPr>
            <p:cNvPr id="18" name="Group 17"/>
            <p:cNvGrpSpPr/>
            <p:nvPr/>
          </p:nvGrpSpPr>
          <p:grpSpPr>
            <a:xfrm>
              <a:off x="1258271" y="3222188"/>
              <a:ext cx="2018157" cy="497511"/>
              <a:chOff x="6629399" y="2071748"/>
              <a:chExt cx="2362870" cy="609600"/>
            </a:xfrm>
          </p:grpSpPr>
          <p:sp>
            <p:nvSpPr>
              <p:cNvPr id="19" name="Rounded Rectangle 18"/>
              <p:cNvSpPr/>
              <p:nvPr/>
            </p:nvSpPr>
            <p:spPr bwMode="auto">
              <a:xfrm>
                <a:off x="6629400" y="2071748"/>
                <a:ext cx="2362869" cy="609600"/>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0" name="TextBox 19"/>
              <p:cNvSpPr txBox="1"/>
              <p:nvPr/>
            </p:nvSpPr>
            <p:spPr>
              <a:xfrm>
                <a:off x="6629399" y="2201347"/>
                <a:ext cx="2362870" cy="339407"/>
              </a:xfrm>
              <a:prstGeom prst="rect">
                <a:avLst/>
              </a:prstGeom>
              <a:noFill/>
            </p:spPr>
            <p:txBody>
              <a:bodyPr wrap="square" rtlCol="0">
                <a:spAutoFit/>
              </a:bodyPr>
              <a:lstStyle/>
              <a:p>
                <a:pPr algn="ctr"/>
                <a:r>
                  <a:rPr lang="en-US" sz="1200" dirty="0"/>
                  <a:t>Get temperature</a:t>
                </a:r>
              </a:p>
            </p:txBody>
          </p:sp>
        </p:grpSp>
        <p:grpSp>
          <p:nvGrpSpPr>
            <p:cNvPr id="24" name="Group 23"/>
            <p:cNvGrpSpPr/>
            <p:nvPr/>
          </p:nvGrpSpPr>
          <p:grpSpPr>
            <a:xfrm>
              <a:off x="2160153" y="5027017"/>
              <a:ext cx="325417" cy="600905"/>
              <a:chOff x="7362254" y="6045511"/>
              <a:chExt cx="381000" cy="736289"/>
            </a:xfrm>
          </p:grpSpPr>
          <p:grpSp>
            <p:nvGrpSpPr>
              <p:cNvPr id="25" name="Group 24"/>
              <p:cNvGrpSpPr/>
              <p:nvPr/>
            </p:nvGrpSpPr>
            <p:grpSpPr>
              <a:xfrm>
                <a:off x="7362254" y="6400800"/>
                <a:ext cx="381000" cy="381000"/>
                <a:chOff x="7537066" y="3810000"/>
                <a:chExt cx="381000" cy="381000"/>
              </a:xfrm>
            </p:grpSpPr>
            <p:sp>
              <p:nvSpPr>
                <p:cNvPr id="27" name="Oval 26"/>
                <p:cNvSpPr/>
                <p:nvPr/>
              </p:nvSpPr>
              <p:spPr bwMode="auto">
                <a:xfrm>
                  <a:off x="7605421" y="3886200"/>
                  <a:ext cx="244290" cy="244288"/>
                </a:xfrm>
                <a:prstGeom prst="ellipse">
                  <a:avLst/>
                </a:prstGeom>
                <a:solidFill>
                  <a:schemeClr val="tx1"/>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28" name="Oval 27"/>
                <p:cNvSpPr/>
                <p:nvPr/>
              </p:nvSpPr>
              <p:spPr bwMode="auto">
                <a:xfrm>
                  <a:off x="7537066" y="3810000"/>
                  <a:ext cx="381000" cy="381000"/>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grpSp>
          <p:cxnSp>
            <p:nvCxnSpPr>
              <p:cNvPr id="26" name="Straight Arrow Connector 25"/>
              <p:cNvCxnSpPr/>
              <p:nvPr/>
            </p:nvCxnSpPr>
            <p:spPr bwMode="auto">
              <a:xfrm>
                <a:off x="7521608" y="6045511"/>
                <a:ext cx="14348" cy="395348"/>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sp>
          <p:nvSpPr>
            <p:cNvPr id="29" name="Rounded Rectangle 28"/>
            <p:cNvSpPr/>
            <p:nvPr/>
          </p:nvSpPr>
          <p:spPr bwMode="auto">
            <a:xfrm>
              <a:off x="4277320" y="3983684"/>
              <a:ext cx="1377745" cy="536463"/>
            </a:xfrm>
            <a:prstGeom prst="roundRect">
              <a:avLst/>
            </a:prstGeom>
            <a:solidFill>
              <a:srgbClr val="CCECFF"/>
            </a:solid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sp>
          <p:nvSpPr>
            <p:cNvPr id="30" name="TextBox 29"/>
            <p:cNvSpPr txBox="1"/>
            <p:nvPr/>
          </p:nvSpPr>
          <p:spPr>
            <a:xfrm>
              <a:off x="4459027" y="4013963"/>
              <a:ext cx="1263669" cy="461665"/>
            </a:xfrm>
            <a:prstGeom prst="rect">
              <a:avLst/>
            </a:prstGeom>
            <a:noFill/>
          </p:spPr>
          <p:txBody>
            <a:bodyPr wrap="square" rtlCol="0">
              <a:spAutoFit/>
            </a:bodyPr>
            <a:lstStyle/>
            <a:p>
              <a:r>
                <a:rPr lang="en-US" sz="1200" dirty="0"/>
                <a:t>Display fever message</a:t>
              </a:r>
            </a:p>
          </p:txBody>
        </p:sp>
        <p:sp>
          <p:nvSpPr>
            <p:cNvPr id="31" name="Diamond 30"/>
            <p:cNvSpPr/>
            <p:nvPr/>
          </p:nvSpPr>
          <p:spPr>
            <a:xfrm>
              <a:off x="1216710" y="3920347"/>
              <a:ext cx="2109294" cy="596216"/>
            </a:xfrm>
            <a:prstGeom prst="diamond">
              <a:avLst/>
            </a:prstGeom>
            <a:solidFill>
              <a:srgbClr val="CCECFF"/>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Arial" charset="0"/>
                  <a:cs typeface="Arial" charset="0"/>
                </a:rPr>
                <a:t>temperature &gt; 37.5</a:t>
              </a:r>
              <a:endParaRPr lang="en-SG" sz="1200" dirty="0">
                <a:solidFill>
                  <a:schemeClr val="tx1"/>
                </a:solidFill>
                <a:latin typeface="Arial" charset="0"/>
                <a:cs typeface="Arial" charset="0"/>
              </a:endParaRPr>
            </a:p>
          </p:txBody>
        </p:sp>
        <p:cxnSp>
          <p:nvCxnSpPr>
            <p:cNvPr id="32" name="Straight Arrow Connector 31"/>
            <p:cNvCxnSpPr>
              <a:stCxn id="31" idx="3"/>
              <a:endCxn id="29" idx="1"/>
            </p:cNvCxnSpPr>
            <p:nvPr/>
          </p:nvCxnSpPr>
          <p:spPr>
            <a:xfrm>
              <a:off x="3326004" y="4218455"/>
              <a:ext cx="951316" cy="33461"/>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3444340" y="3970533"/>
              <a:ext cx="494751" cy="276999"/>
            </a:xfrm>
            <a:prstGeom prst="rect">
              <a:avLst/>
            </a:prstGeom>
          </p:spPr>
          <p:txBody>
            <a:bodyPr wrap="none">
              <a:spAutoFit/>
            </a:bodyPr>
            <a:lstStyle/>
            <a:p>
              <a:pPr algn="ctr"/>
              <a:r>
                <a:rPr lang="en-US" sz="1200" dirty="0"/>
                <a:t>True</a:t>
              </a:r>
              <a:endParaRPr lang="en-SG" sz="1200" dirty="0"/>
            </a:p>
          </p:txBody>
        </p:sp>
        <p:sp>
          <p:nvSpPr>
            <p:cNvPr id="34" name="Rectangle 33"/>
            <p:cNvSpPr/>
            <p:nvPr/>
          </p:nvSpPr>
          <p:spPr>
            <a:xfrm>
              <a:off x="2291834" y="4493210"/>
              <a:ext cx="559770" cy="276999"/>
            </a:xfrm>
            <a:prstGeom prst="rect">
              <a:avLst/>
            </a:prstGeom>
          </p:spPr>
          <p:txBody>
            <a:bodyPr wrap="none">
              <a:spAutoFit/>
            </a:bodyPr>
            <a:lstStyle/>
            <a:p>
              <a:pPr algn="ctr"/>
              <a:r>
                <a:rPr lang="en-US" sz="1200" dirty="0"/>
                <a:t>False</a:t>
              </a:r>
              <a:endParaRPr lang="en-SG" sz="1200" dirty="0"/>
            </a:p>
          </p:txBody>
        </p:sp>
        <p:cxnSp>
          <p:nvCxnSpPr>
            <p:cNvPr id="35" name="Straight Connector 34"/>
            <p:cNvCxnSpPr>
              <a:stCxn id="29" idx="2"/>
            </p:cNvCxnSpPr>
            <p:nvPr/>
          </p:nvCxnSpPr>
          <p:spPr>
            <a:xfrm>
              <a:off x="4966193" y="4520147"/>
              <a:ext cx="3072" cy="3989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37" idx="6"/>
            </p:cNvCxnSpPr>
            <p:nvPr/>
          </p:nvCxnSpPr>
          <p:spPr>
            <a:xfrm flipH="1">
              <a:off x="2374543" y="4919052"/>
              <a:ext cx="2591650" cy="623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auto">
            <a:xfrm>
              <a:off x="2187470" y="4831750"/>
              <a:ext cx="187073" cy="187073"/>
            </a:xfrm>
            <a:prstGeom prst="ellipse">
              <a:avLst/>
            </a:prstGeom>
            <a:noFill/>
            <a:ln w="12700" cap="flat"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cxnSp>
          <p:nvCxnSpPr>
            <p:cNvPr id="38" name="Straight Arrow Connector 37"/>
            <p:cNvCxnSpPr>
              <a:endCxn id="37" idx="0"/>
            </p:cNvCxnSpPr>
            <p:nvPr/>
          </p:nvCxnSpPr>
          <p:spPr bwMode="auto">
            <a:xfrm>
              <a:off x="2271275" y="4520146"/>
              <a:ext cx="9732" cy="311604"/>
            </a:xfrm>
            <a:prstGeom prst="straightConnector1">
              <a:avLst/>
            </a:prstGeom>
            <a:solidFill>
              <a:schemeClr val="accent1"/>
            </a:solidFill>
            <a:ln w="12700" cap="flat" cmpd="sng" algn="ctr">
              <a:solidFill>
                <a:schemeClr val="tx1"/>
              </a:solidFill>
              <a:prstDash val="solid"/>
              <a:round/>
              <a:headEnd type="none" w="lg" len="med"/>
              <a:tailEnd type="arrow" w="lg" len="lg"/>
            </a:ln>
            <a:effectLst/>
          </p:spPr>
        </p:cxnSp>
      </p:grpSp>
      <p:pic>
        <p:nvPicPr>
          <p:cNvPr id="5" name="Audio 4">
            <a:hlinkClick r:id="" action="ppaction://media"/>
            <a:extLst>
              <a:ext uri="{FF2B5EF4-FFF2-40B4-BE49-F238E27FC236}">
                <a16:creationId xmlns:a16="http://schemas.microsoft.com/office/drawing/2014/main" id="{2AFF6227-71A4-4B7C-AEE8-335DC1EF7D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97563328"/>
      </p:ext>
    </p:extLst>
  </p:cSld>
  <p:clrMapOvr>
    <a:masterClrMapping/>
  </p:clrMapOvr>
  <p:transition spd="slow" advTm="26671">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itchFamily="49" charset="0"/>
                <a:cs typeface="Courier New" pitchFamily="49" charset="0"/>
              </a:rPr>
              <a:t>if</a:t>
            </a:r>
            <a:r>
              <a:rPr lang="en-US" dirty="0"/>
              <a:t> Single-Selection Statement</a:t>
            </a:r>
            <a:endParaRPr lang="en-SG" dirty="0"/>
          </a:p>
        </p:txBody>
      </p:sp>
      <p:sp>
        <p:nvSpPr>
          <p:cNvPr id="3" name="Content Placeholder 2"/>
          <p:cNvSpPr>
            <a:spLocks noGrp="1"/>
          </p:cNvSpPr>
          <p:nvPr>
            <p:ph idx="1"/>
          </p:nvPr>
        </p:nvSpPr>
        <p:spPr>
          <a:xfrm>
            <a:off x="152400" y="914400"/>
            <a:ext cx="8153400" cy="5181600"/>
          </a:xfrm>
        </p:spPr>
        <p:txBody>
          <a:bodyPr/>
          <a:lstStyle/>
          <a:p>
            <a:pPr algn="just"/>
            <a:r>
              <a:rPr lang="en-US" dirty="0">
                <a:cs typeface="Arial" panose="020B0604020202020204" pitchFamily="34" charset="0"/>
              </a:rPr>
              <a:t>The algorithm may be written in the following code:</a:t>
            </a: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endParaRPr lang="en-US" sz="2400" b="0" dirty="0">
              <a:latin typeface="Arial" panose="020B0604020202020204" pitchFamily="34" charset="0"/>
              <a:cs typeface="Arial" panose="020B0604020202020204" pitchFamily="34" charset="0"/>
            </a:endParaRPr>
          </a:p>
          <a:p>
            <a:pPr indent="6350">
              <a:buNone/>
            </a:pPr>
            <a:endParaRPr lang="en-US" sz="2400" b="0" dirty="0">
              <a:latin typeface="Arial" panose="020B0604020202020204" pitchFamily="34" charset="0"/>
              <a:cs typeface="Arial" panose="020B0604020202020204" pitchFamily="34" charset="0"/>
            </a:endParaRPr>
          </a:p>
          <a:p>
            <a:pPr marL="0" indent="0">
              <a:buNone/>
            </a:pPr>
            <a:endParaRPr lang="en-US" sz="2400" b="0" dirty="0">
              <a:latin typeface="Arial" panose="020B0604020202020204" pitchFamily="34" charset="0"/>
              <a:cs typeface="Arial" panose="020B0604020202020204" pitchFamily="34" charset="0"/>
            </a:endParaRPr>
          </a:p>
          <a:p>
            <a:pPr marL="0" indent="0">
              <a:buNone/>
            </a:pPr>
            <a:endParaRPr lang="en-US" dirty="0"/>
          </a:p>
          <a:p>
            <a:pPr marL="0" indent="0">
              <a:buNone/>
            </a:pPr>
            <a:endParaRPr lang="en-US" dirty="0"/>
          </a:p>
        </p:txBody>
      </p:sp>
      <p:sp>
        <p:nvSpPr>
          <p:cNvPr id="20" name="TextBox 19"/>
          <p:cNvSpPr txBox="1"/>
          <p:nvPr/>
        </p:nvSpPr>
        <p:spPr>
          <a:xfrm>
            <a:off x="692237" y="1811861"/>
            <a:ext cx="7156363" cy="1200329"/>
          </a:xfrm>
          <a:prstGeom prst="rect">
            <a:avLst/>
          </a:prstGeom>
          <a:solidFill>
            <a:schemeClr val="bg1"/>
          </a:solidFill>
          <a:ln>
            <a:solidFill>
              <a:schemeClr val="tx1"/>
            </a:solidFill>
          </a:ln>
        </p:spPr>
        <p:txBody>
          <a:bodyPr wrap="square" rtlCol="0">
            <a:spAutoFit/>
          </a:bodyPr>
          <a:lstStyle/>
          <a:p>
            <a:r>
              <a:rPr lang="en-US" sz="2400" b="1" dirty="0">
                <a:solidFill>
                  <a:srgbClr val="0000FF"/>
                </a:solidFill>
                <a:latin typeface="Arial Narrow" panose="020B0606020202030204" pitchFamily="34" charset="0"/>
              </a:rPr>
              <a:t>   </a:t>
            </a:r>
            <a:r>
              <a:rPr lang="en-US" sz="2400" b="1" dirty="0">
                <a:solidFill>
                  <a:srgbClr val="0000FF"/>
                </a:solidFill>
                <a:latin typeface="Arial Narrow" panose="020B0606020202030204" pitchFamily="34" charset="0"/>
                <a:cs typeface="Arial" panose="020B0604020202020204" pitchFamily="34" charset="0"/>
              </a:rPr>
              <a:t>IF temperature &gt; 37.5 THEN</a:t>
            </a:r>
          </a:p>
          <a:p>
            <a:r>
              <a:rPr lang="en-US" sz="2400" b="1" dirty="0">
                <a:solidFill>
                  <a:srgbClr val="0000FF"/>
                </a:solidFill>
                <a:latin typeface="Arial Narrow" panose="020B0606020202030204" pitchFamily="34" charset="0"/>
                <a:cs typeface="Arial" panose="020B0604020202020204" pitchFamily="34" charset="0"/>
              </a:rPr>
              <a:t>	display fever message</a:t>
            </a:r>
          </a:p>
          <a:p>
            <a:r>
              <a:rPr lang="en-US" sz="2400" b="1" dirty="0">
                <a:solidFill>
                  <a:srgbClr val="0000FF"/>
                </a:solidFill>
                <a:latin typeface="Arial Narrow" panose="020B0606020202030204" pitchFamily="34" charset="0"/>
                <a:cs typeface="Arial" panose="020B0604020202020204" pitchFamily="34" charset="0"/>
              </a:rPr>
              <a:t>   ENDIF</a:t>
            </a:r>
          </a:p>
        </p:txBody>
      </p:sp>
      <p:sp>
        <p:nvSpPr>
          <p:cNvPr id="38" name="TextBox 37"/>
          <p:cNvSpPr txBox="1"/>
          <p:nvPr/>
        </p:nvSpPr>
        <p:spPr>
          <a:xfrm>
            <a:off x="692236" y="3984846"/>
            <a:ext cx="8070764" cy="707886"/>
          </a:xfrm>
          <a:prstGeom prst="rect">
            <a:avLst/>
          </a:prstGeom>
          <a:solidFill>
            <a:srgbClr val="CCECFF"/>
          </a:solidFill>
          <a:ln>
            <a:solidFill>
              <a:schemeClr val="tx1"/>
            </a:solidFill>
          </a:ln>
        </p:spPr>
        <p:txBody>
          <a:bodyPr wrap="square" rtlCol="0">
            <a:spAutoFit/>
          </a:bodyPr>
          <a:lstStyle/>
          <a:p>
            <a:r>
              <a:rPr lang="en-US" sz="2000" dirty="0">
                <a:latin typeface="Calibri" panose="020F0502020204030204" pitchFamily="34" charset="0"/>
                <a:cs typeface="Calibri" panose="020F0502020204030204" pitchFamily="34" charset="0"/>
              </a:rPr>
              <a:t>if temperature &gt; 37.5:</a:t>
            </a:r>
          </a:p>
          <a:p>
            <a:r>
              <a:rPr lang="en-US" sz="2000" dirty="0">
                <a:latin typeface="Calibri" panose="020F0502020204030204" pitchFamily="34" charset="0"/>
                <a:cs typeface="Calibri" panose="020F0502020204030204" pitchFamily="34" charset="0"/>
              </a:rPr>
              <a:t>    print('You are having a fever of {} deg C.' .format(temperature))</a:t>
            </a:r>
            <a:r>
              <a:rPr lang="en-US" sz="2000" dirty="0">
                <a:solidFill>
                  <a:srgbClr val="0000FF"/>
                </a:solidFill>
                <a:latin typeface="Calibri" panose="020F0502020204030204" pitchFamily="34" charset="0"/>
                <a:cs typeface="Calibri" panose="020F0502020204030204" pitchFamily="34" charset="0"/>
              </a:rPr>
              <a:t>   </a:t>
            </a:r>
          </a:p>
        </p:txBody>
      </p:sp>
      <p:cxnSp>
        <p:nvCxnSpPr>
          <p:cNvPr id="6" name="Straight Arrow Connector 5"/>
          <p:cNvCxnSpPr>
            <a:cxnSpLocks/>
            <a:stCxn id="20" idx="2"/>
          </p:cNvCxnSpPr>
          <p:nvPr/>
        </p:nvCxnSpPr>
        <p:spPr bwMode="auto">
          <a:xfrm>
            <a:off x="4270419" y="3012190"/>
            <a:ext cx="0" cy="966484"/>
          </a:xfrm>
          <a:prstGeom prst="straightConnector1">
            <a:avLst/>
          </a:prstGeom>
          <a:solidFill>
            <a:schemeClr val="accent1"/>
          </a:solidFill>
          <a:ln w="12700" cap="flat" cmpd="sng" algn="ctr">
            <a:solidFill>
              <a:schemeClr val="tx1"/>
            </a:solidFill>
            <a:prstDash val="solid"/>
            <a:round/>
            <a:headEnd type="none" w="sm" len="sm"/>
            <a:tailEnd type="triangle"/>
          </a:ln>
          <a:effectLst/>
        </p:spPr>
      </p:cxnSp>
      <p:sp>
        <p:nvSpPr>
          <p:cNvPr id="8" name="TextBox 7"/>
          <p:cNvSpPr txBox="1"/>
          <p:nvPr/>
        </p:nvSpPr>
        <p:spPr>
          <a:xfrm>
            <a:off x="1349815" y="3240790"/>
            <a:ext cx="1371600" cy="400110"/>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condition</a:t>
            </a:r>
            <a:endParaRPr lang="en-SG" sz="2000" i="1" dirty="0">
              <a:solidFill>
                <a:srgbClr val="FF0000"/>
              </a:solidFill>
              <a:latin typeface="Times New Roman" pitchFamily="18" charset="0"/>
              <a:cs typeface="Times New Roman" pitchFamily="18" charset="0"/>
            </a:endParaRPr>
          </a:p>
        </p:txBody>
      </p:sp>
      <p:sp>
        <p:nvSpPr>
          <p:cNvPr id="11" name="Left Brace 10"/>
          <p:cNvSpPr/>
          <p:nvPr/>
        </p:nvSpPr>
        <p:spPr bwMode="auto">
          <a:xfrm rot="5400000">
            <a:off x="1760684" y="2910950"/>
            <a:ext cx="400110" cy="1869721"/>
          </a:xfrm>
          <a:prstGeom prst="leftBrace">
            <a:avLst>
              <a:gd name="adj1" fmla="val 8333"/>
              <a:gd name="adj2" fmla="val 50994"/>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Verdana" pitchFamily="34" charset="0"/>
            </a:endParaRPr>
          </a:p>
        </p:txBody>
      </p:sp>
      <p:cxnSp>
        <p:nvCxnSpPr>
          <p:cNvPr id="10" name="Straight Arrow Connector 9"/>
          <p:cNvCxnSpPr>
            <a:cxnSpLocks/>
          </p:cNvCxnSpPr>
          <p:nvPr/>
        </p:nvCxnSpPr>
        <p:spPr>
          <a:xfrm flipV="1">
            <a:off x="844636" y="4572000"/>
            <a:ext cx="0" cy="51593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92236" y="5010090"/>
            <a:ext cx="1371600" cy="707886"/>
          </a:xfrm>
          <a:prstGeom prst="rect">
            <a:avLst/>
          </a:prstGeom>
          <a:noFill/>
        </p:spPr>
        <p:txBody>
          <a:bodyPr wrap="square" rtlCol="0">
            <a:spAutoFit/>
          </a:bodyPr>
          <a:lstStyle/>
          <a:p>
            <a:r>
              <a:rPr lang="en-US" sz="2000" i="1" dirty="0">
                <a:solidFill>
                  <a:srgbClr val="FF0000"/>
                </a:solidFill>
                <a:latin typeface="Times New Roman" pitchFamily="18" charset="0"/>
                <a:cs typeface="Times New Roman" pitchFamily="18" charset="0"/>
              </a:rPr>
              <a:t>code is indented</a:t>
            </a:r>
            <a:endParaRPr lang="en-SG" sz="2000" i="1" dirty="0">
              <a:solidFill>
                <a:srgbClr val="FF0000"/>
              </a:solidFill>
              <a:latin typeface="Times New Roman" pitchFamily="18" charset="0"/>
              <a:cs typeface="Times New Roman" pitchFamily="18" charset="0"/>
            </a:endParaRPr>
          </a:p>
        </p:txBody>
      </p:sp>
      <p:pic>
        <p:nvPicPr>
          <p:cNvPr id="7" name="Audio 6">
            <a:hlinkClick r:id="" action="ppaction://media"/>
            <a:extLst>
              <a:ext uri="{FF2B5EF4-FFF2-40B4-BE49-F238E27FC236}">
                <a16:creationId xmlns:a16="http://schemas.microsoft.com/office/drawing/2014/main" id="{5D0841CD-76AA-48F0-BEEF-594E095D135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69601923"/>
      </p:ext>
    </p:extLst>
  </p:cSld>
  <p:clrMapOvr>
    <a:masterClrMapping/>
  </p:clrMapOvr>
  <p:transition spd="slow" advTm="49052">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500"/>
                            </p:stCondLst>
                            <p:childTnLst>
                              <p:par>
                                <p:cTn id="13" presetID="22" presetClass="entr" presetSubtype="1" fill="hold" grpId="0"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up)">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22" presetClass="entr" presetSubtype="4"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down)">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7"/>
                </p:tgtEl>
              </p:cMediaNode>
            </p:audio>
          </p:childTnLst>
        </p:cTn>
      </p:par>
    </p:tnLst>
    <p:bldLst>
      <p:bldP spid="38" grpId="0" animBg="1"/>
      <p:bldP spid="8" grpId="0"/>
      <p:bldP spid="11" grpId="0" animBg="1"/>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5.7"/>
</p:tagLst>
</file>

<file path=ppt/tags/tag10.xml><?xml version="1.0" encoding="utf-8"?>
<p:tagLst xmlns:a="http://schemas.openxmlformats.org/drawingml/2006/main" xmlns:r="http://schemas.openxmlformats.org/officeDocument/2006/relationships" xmlns:p="http://schemas.openxmlformats.org/presentationml/2006/main">
  <p:tag name="TIMING" val="|22.8|23.5|24.2"/>
</p:tagLst>
</file>

<file path=ppt/tags/tag11.xml><?xml version="1.0" encoding="utf-8"?>
<p:tagLst xmlns:a="http://schemas.openxmlformats.org/drawingml/2006/main" xmlns:r="http://schemas.openxmlformats.org/officeDocument/2006/relationships" xmlns:p="http://schemas.openxmlformats.org/presentationml/2006/main">
  <p:tag name="TIMING" val="|11.1|10.8|31.6|20.3"/>
</p:tagLst>
</file>

<file path=ppt/tags/tag12.xml><?xml version="1.0" encoding="utf-8"?>
<p:tagLst xmlns:a="http://schemas.openxmlformats.org/drawingml/2006/main" xmlns:r="http://schemas.openxmlformats.org/officeDocument/2006/relationships" xmlns:p="http://schemas.openxmlformats.org/presentationml/2006/main">
  <p:tag name="TIMING" val="|11.5|9.4|23.9"/>
</p:tagLst>
</file>

<file path=ppt/tags/tag13.xml><?xml version="1.0" encoding="utf-8"?>
<p:tagLst xmlns:a="http://schemas.openxmlformats.org/drawingml/2006/main" xmlns:r="http://schemas.openxmlformats.org/officeDocument/2006/relationships" xmlns:p="http://schemas.openxmlformats.org/presentationml/2006/main">
  <p:tag name="TIMING" val="|19.7|13.4"/>
</p:tagLst>
</file>

<file path=ppt/tags/tag14.xml><?xml version="1.0" encoding="utf-8"?>
<p:tagLst xmlns:a="http://schemas.openxmlformats.org/drawingml/2006/main" xmlns:r="http://schemas.openxmlformats.org/officeDocument/2006/relationships" xmlns:p="http://schemas.openxmlformats.org/presentationml/2006/main">
  <p:tag name="TIMING" val="|16.5"/>
</p:tagLst>
</file>

<file path=ppt/tags/tag15.xml><?xml version="1.0" encoding="utf-8"?>
<p:tagLst xmlns:a="http://schemas.openxmlformats.org/drawingml/2006/main" xmlns:r="http://schemas.openxmlformats.org/officeDocument/2006/relationships" xmlns:p="http://schemas.openxmlformats.org/presentationml/2006/main">
  <p:tag name="TIMING" val="|20.1|29.4|13.1"/>
</p:tagLst>
</file>

<file path=ppt/tags/tag2.xml><?xml version="1.0" encoding="utf-8"?>
<p:tagLst xmlns:a="http://schemas.openxmlformats.org/drawingml/2006/main" xmlns:r="http://schemas.openxmlformats.org/officeDocument/2006/relationships" xmlns:p="http://schemas.openxmlformats.org/presentationml/2006/main">
  <p:tag name="TIMING" val="|18.2|23.1|29.5"/>
</p:tagLst>
</file>

<file path=ppt/tags/tag3.xml><?xml version="1.0" encoding="utf-8"?>
<p:tagLst xmlns:a="http://schemas.openxmlformats.org/drawingml/2006/main" xmlns:r="http://schemas.openxmlformats.org/officeDocument/2006/relationships" xmlns:p="http://schemas.openxmlformats.org/presentationml/2006/main">
  <p:tag name="TIMING" val="|14.4|14.7"/>
</p:tagLst>
</file>

<file path=ppt/tags/tag4.xml><?xml version="1.0" encoding="utf-8"?>
<p:tagLst xmlns:a="http://schemas.openxmlformats.org/drawingml/2006/main" xmlns:r="http://schemas.openxmlformats.org/officeDocument/2006/relationships" xmlns:p="http://schemas.openxmlformats.org/presentationml/2006/main">
  <p:tag name="TIMING" val="|23.7|13.7|4.4"/>
</p:tagLst>
</file>

<file path=ppt/tags/tag5.xml><?xml version="1.0" encoding="utf-8"?>
<p:tagLst xmlns:a="http://schemas.openxmlformats.org/drawingml/2006/main" xmlns:r="http://schemas.openxmlformats.org/officeDocument/2006/relationships" xmlns:p="http://schemas.openxmlformats.org/presentationml/2006/main">
  <p:tag name="TIMING" val="|11.3|15"/>
</p:tagLst>
</file>

<file path=ppt/tags/tag6.xml><?xml version="1.0" encoding="utf-8"?>
<p:tagLst xmlns:a="http://schemas.openxmlformats.org/drawingml/2006/main" xmlns:r="http://schemas.openxmlformats.org/officeDocument/2006/relationships" xmlns:p="http://schemas.openxmlformats.org/presentationml/2006/main">
  <p:tag name="TIMING" val="|43.3"/>
</p:tagLst>
</file>

<file path=ppt/tags/tag7.xml><?xml version="1.0" encoding="utf-8"?>
<p:tagLst xmlns:a="http://schemas.openxmlformats.org/drawingml/2006/main" xmlns:r="http://schemas.openxmlformats.org/officeDocument/2006/relationships" xmlns:p="http://schemas.openxmlformats.org/presentationml/2006/main">
  <p:tag name="TIMING" val="|25.6|16.5"/>
</p:tagLst>
</file>

<file path=ppt/tags/tag8.xml><?xml version="1.0" encoding="utf-8"?>
<p:tagLst xmlns:a="http://schemas.openxmlformats.org/drawingml/2006/main" xmlns:r="http://schemas.openxmlformats.org/officeDocument/2006/relationships" xmlns:p="http://schemas.openxmlformats.org/presentationml/2006/main">
  <p:tag name="TIMING" val="|8.5"/>
</p:tagLst>
</file>

<file path=ppt/tags/tag9.xml><?xml version="1.0" encoding="utf-8"?>
<p:tagLst xmlns:a="http://schemas.openxmlformats.org/drawingml/2006/main" xmlns:r="http://schemas.openxmlformats.org/officeDocument/2006/relationships" xmlns:p="http://schemas.openxmlformats.org/presentationml/2006/main">
  <p:tag name="TIMING" val="|4.6|4.7|2.1"/>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FDBD01-4181-4650-9D24-1AB42EA0AE6F}">
  <ds:schemaRefs>
    <ds:schemaRef ds:uri="http://purl.org/dc/dcmitype/"/>
    <ds:schemaRef ds:uri="http://purl.org/dc/terms/"/>
    <ds:schemaRef ds:uri="http://schemas.microsoft.com/office/2006/metadata/properties"/>
    <ds:schemaRef ds:uri="ca7cff02-f992-47a1-a703-ade4bd02634a"/>
    <ds:schemaRef ds:uri="http://purl.org/dc/elements/1.1/"/>
    <ds:schemaRef ds:uri="http://www.w3.org/XML/1998/namespace"/>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9552dbef-7a6a-4b43-9b20-c56e2880b8c9"/>
  </ds:schemaRefs>
</ds:datastoreItem>
</file>

<file path=customXml/itemProps2.xml><?xml version="1.0" encoding="utf-8"?>
<ds:datastoreItem xmlns:ds="http://schemas.openxmlformats.org/officeDocument/2006/customXml" ds:itemID="{E45F6ECA-9082-4B94-AB22-B39B8B0D71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D7818F-4DA1-4D3B-8D8B-C38CEB6DCB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7879</TotalTime>
  <Words>5216</Words>
  <Application>Microsoft Office PowerPoint</Application>
  <PresentationFormat>On-screen Show (4:3)</PresentationFormat>
  <Paragraphs>503</Paragraphs>
  <Slides>31</Slides>
  <Notes>31</Notes>
  <HiddenSlides>0</HiddenSlides>
  <MMClips>32</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31</vt:i4>
      </vt:variant>
    </vt:vector>
  </HeadingPairs>
  <TitlesOfParts>
    <vt:vector size="45" baseType="lpstr">
      <vt:lpstr>SimHei</vt:lpstr>
      <vt:lpstr>宋体</vt:lpstr>
      <vt:lpstr>宋体</vt:lpstr>
      <vt:lpstr>Arial</vt:lpstr>
      <vt:lpstr>Arial Narrow</vt:lpstr>
      <vt:lpstr>Calibri</vt:lpstr>
      <vt:lpstr>Cambria Math</vt:lpstr>
      <vt:lpstr>Courier New</vt:lpstr>
      <vt:lpstr>Kristen ITC</vt:lpstr>
      <vt:lpstr>Tahoma</vt:lpstr>
      <vt:lpstr>Times New Roman</vt:lpstr>
      <vt:lpstr>Verdana</vt:lpstr>
      <vt:lpstr>Wingdings</vt:lpstr>
      <vt:lpstr>Default Design</vt:lpstr>
      <vt:lpstr>PowerPoint Presentation</vt:lpstr>
      <vt:lpstr>Objectives</vt:lpstr>
      <vt:lpstr>Program Structure</vt:lpstr>
      <vt:lpstr>Sequence Structure</vt:lpstr>
      <vt:lpstr>PowerPoint Presentation</vt:lpstr>
      <vt:lpstr>Selection Structures</vt:lpstr>
      <vt:lpstr>if Single-Selection Statement</vt:lpstr>
      <vt:lpstr>Example</vt:lpstr>
      <vt:lpstr>if Single-Selection Statement</vt:lpstr>
      <vt:lpstr>if Statement – a block</vt:lpstr>
      <vt:lpstr>if Single-Selection Statement</vt:lpstr>
      <vt:lpstr>Conditions</vt:lpstr>
      <vt:lpstr>if…else Double-Selection Statement</vt:lpstr>
      <vt:lpstr>Example</vt:lpstr>
      <vt:lpstr>if…else Double-Selection Statement</vt:lpstr>
      <vt:lpstr>if…else Double-Selection Statement</vt:lpstr>
      <vt:lpstr>PowerPoint Presentation</vt:lpstr>
      <vt:lpstr>if…elif…else Multiway Selection</vt:lpstr>
      <vt:lpstr>if…elif…else Multiway Selection</vt:lpstr>
      <vt:lpstr>if…elif…else Multiway Selection</vt:lpstr>
      <vt:lpstr>if…elif…else Multiway Selection</vt:lpstr>
      <vt:lpstr>if…elif…else Multiway Selection</vt:lpstr>
      <vt:lpstr>CalculateBMI.py - Program</vt:lpstr>
      <vt:lpstr>Multiway Selection</vt:lpstr>
      <vt:lpstr>Multiway Selection</vt:lpstr>
      <vt:lpstr>PowerPoint Presentation</vt:lpstr>
      <vt:lpstr>Nested Selection Statements</vt:lpstr>
      <vt:lpstr>Nested Selection Statements</vt:lpstr>
      <vt:lpstr>PowerPoint Presentation</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653</cp:revision>
  <dcterms:created xsi:type="dcterms:W3CDTF">2010-03-15T07:19:17Z</dcterms:created>
  <dcterms:modified xsi:type="dcterms:W3CDTF">2023-05-01T03:46:57Z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ediaServiceImageTags">
    <vt:lpwstr/>
  </property>
  <property fmtid="{D5CDD505-2E9C-101B-9397-08002B2CF9AE}" pid="4" name="MSIP_Label_30286cb9-b49f-4646-87a5-340028348160_Enabled">
    <vt:lpwstr>true</vt:lpwstr>
  </property>
  <property fmtid="{D5CDD505-2E9C-101B-9397-08002B2CF9AE}" pid="5" name="MSIP_Label_30286cb9-b49f-4646-87a5-340028348160_SetDate">
    <vt:lpwstr>2023-05-01T03:46:57Z</vt:lpwstr>
  </property>
  <property fmtid="{D5CDD505-2E9C-101B-9397-08002B2CF9AE}" pid="6" name="MSIP_Label_30286cb9-b49f-4646-87a5-340028348160_Method">
    <vt:lpwstr>Standard</vt:lpwstr>
  </property>
  <property fmtid="{D5CDD505-2E9C-101B-9397-08002B2CF9AE}" pid="7" name="MSIP_Label_30286cb9-b49f-4646-87a5-340028348160_Name">
    <vt:lpwstr>30286cb9-b49f-4646-87a5-340028348160</vt:lpwstr>
  </property>
  <property fmtid="{D5CDD505-2E9C-101B-9397-08002B2CF9AE}" pid="8" name="MSIP_Label_30286cb9-b49f-4646-87a5-340028348160_SiteId">
    <vt:lpwstr>cba9e115-3016-4462-a1ab-a565cba0cdf1</vt:lpwstr>
  </property>
  <property fmtid="{D5CDD505-2E9C-101B-9397-08002B2CF9AE}" pid="9" name="MSIP_Label_30286cb9-b49f-4646-87a5-340028348160_ActionId">
    <vt:lpwstr>08b930f8-3697-48fe-9fce-11b66f5f04e6</vt:lpwstr>
  </property>
  <property fmtid="{D5CDD505-2E9C-101B-9397-08002B2CF9AE}" pid="10" name="MSIP_Label_30286cb9-b49f-4646-87a5-340028348160_ContentBits">
    <vt:lpwstr>1</vt:lpwstr>
  </property>
</Properties>
</file>

<file path=docProps/thumbnail.jpeg>
</file>